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61" r:id="rId1"/>
  </p:sldMasterIdLst>
  <p:notesMasterIdLst>
    <p:notesMasterId r:id="rId25"/>
  </p:notesMasterIdLst>
  <p:sldIdLst>
    <p:sldId id="256" r:id="rId2"/>
    <p:sldId id="257" r:id="rId3"/>
    <p:sldId id="258" r:id="rId4"/>
    <p:sldId id="293" r:id="rId5"/>
    <p:sldId id="290" r:id="rId6"/>
    <p:sldId id="294" r:id="rId7"/>
    <p:sldId id="282" r:id="rId8"/>
    <p:sldId id="281" r:id="rId9"/>
    <p:sldId id="292" r:id="rId10"/>
    <p:sldId id="300" r:id="rId11"/>
    <p:sldId id="283" r:id="rId12"/>
    <p:sldId id="299" r:id="rId13"/>
    <p:sldId id="287" r:id="rId14"/>
    <p:sldId id="285" r:id="rId15"/>
    <p:sldId id="288" r:id="rId16"/>
    <p:sldId id="298" r:id="rId17"/>
    <p:sldId id="295" r:id="rId18"/>
    <p:sldId id="296" r:id="rId19"/>
    <p:sldId id="297" r:id="rId20"/>
    <p:sldId id="268" r:id="rId21"/>
    <p:sldId id="291" r:id="rId22"/>
    <p:sldId id="277" r:id="rId23"/>
    <p:sldId id="278" r:id="rId24"/>
  </p:sldIdLst>
  <p:sldSz cx="9144000" cy="5143500" type="screen16x9"/>
  <p:notesSz cx="6858000" cy="9144000"/>
  <p:embeddedFontLst>
    <p:embeddedFont>
      <p:font typeface="나눔스퀘어_ac Bold" panose="020B0600000101010101" pitchFamily="50" charset="-127"/>
      <p:bold r:id="rId26"/>
    </p:embeddedFont>
    <p:embeddedFont>
      <p:font typeface="나눔스퀘어_ac ExtraBold" panose="020B0600000101010101" pitchFamily="50" charset="-127"/>
      <p:bold r:id="rId27"/>
    </p:embeddedFont>
    <p:embeddedFont>
      <p:font typeface="Maven Pro" pitchFamily="2" charset="0"/>
      <p:regular r:id="rId28"/>
      <p:bold r:id="rId29"/>
    </p:embeddedFont>
    <p:embeddedFont>
      <p:font typeface="나눔스퀘어 ExtraBold" panose="020B0600000101010101" pitchFamily="50" charset="-127"/>
      <p:bold r:id="rId30"/>
    </p:embeddedFont>
    <p:embeddedFont>
      <p:font typeface="나눔스퀘어_ac" panose="020B0600000101010101" pitchFamily="50" charset="-127"/>
      <p:regular r:id="rId31"/>
    </p:embeddedFont>
    <p:embeddedFont>
      <p:font typeface="나눔스퀘어라운드 Regular" panose="020B0600000101010101" pitchFamily="50" charset="-127"/>
      <p:regular r:id="rId32"/>
    </p:embeddedFont>
    <p:embeddedFont>
      <p:font typeface="배달의민족 한나체 Air" panose="020B0600000101010101" pitchFamily="50" charset="-127"/>
      <p:regular r:id="rId33"/>
    </p:embeddedFont>
    <p:embeddedFont>
      <p:font typeface="배달의민족 한나체 Pro" panose="020B0600000101010101" pitchFamily="50" charset="-127"/>
      <p:regular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772A3"/>
    <a:srgbClr val="787BE2"/>
    <a:srgbClr val="6F6FEB"/>
    <a:srgbClr val="3EB0B0"/>
    <a:srgbClr val="26967B"/>
    <a:srgbClr val="2C9858"/>
    <a:srgbClr val="B2E8C8"/>
    <a:srgbClr val="80DAA4"/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B426BE4-0E7B-451B-B649-0C3525030129}">
  <a:tblStyle styleId="{6B426BE4-0E7B-451B-B649-0C352503012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8" d="100"/>
          <a:sy n="88" d="100"/>
        </p:scale>
        <p:origin x="390" y="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9d20023bc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1" name="Google Shape;91;g9d20023bc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파리기후변화협약(2015.12.12)</a:t>
            </a:r>
            <a:endParaRPr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: 1997년 채택한 교토의정서를 대체 → 제21차 유엔기후변화협약(UNFCCC) 당사국총회(COP21)에서 채택되어 2021년부터 적용할 새로운 기후협약</a:t>
            </a:r>
            <a:endParaRPr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: 산업화 이전 수준 대비 지구 평균온도가 2℃ 이상 상승하지 않도록 온실가스 배출량을 단계적으로 감축하는 것이 목표</a:t>
            </a:r>
            <a:endParaRPr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: 온실가스 감축량은 각 국가가  ‘자발적 감축 목표(INDC)’ 제출 → 한국은 2030년 온실가스 배출 전망치(BAU) 대비 37% 감축 목표 제출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605436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9d20023bc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1" name="Google Shape;91;g9d20023bc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파리기후변화협약(2015.12.12)</a:t>
            </a:r>
            <a:endParaRPr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: 1997년 채택한 교토의정서를 대체 → 제21차 유엔기후변화협약(UNFCCC) 당사국총회(COP21)에서 채택되어 2021년부터 적용할 새로운 기후협약</a:t>
            </a:r>
            <a:endParaRPr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: 산업화 이전 수준 대비 지구 평균온도가 2℃ 이상 상승하지 않도록 온실가스 배출량을 단계적으로 감축하는 것이 목표</a:t>
            </a:r>
            <a:endParaRPr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: 온실가스 감축량은 각 국가가  ‘자발적 감축 목표(INDC)’ 제출 → 한국은 2030년 온실가스 배출 전망치(BAU) 대비 37% 감축 목표 제출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9468635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9d20023bc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1" name="Google Shape;91;g9d20023bc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파리기후변화협약(2015.12.12)</a:t>
            </a:r>
            <a:endParaRPr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: 1997년 채택한 교토의정서를 대체 → 제21차 유엔기후변화협약(UNFCCC) 당사국총회(COP21)에서 채택되어 2021년부터 적용할 새로운 기후협약</a:t>
            </a:r>
            <a:endParaRPr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: 산업화 이전 수준 대비 지구 평균온도가 2℃ 이상 상승하지 않도록 온실가스 배출량을 단계적으로 감축하는 것이 목표</a:t>
            </a:r>
            <a:endParaRPr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: 온실가스 감축량은 각 국가가  ‘자발적 감축 목표(INDC)’ 제출 → 한국은 2030년 온실가스 배출 전망치(BAU) 대비 37% 감축 목표 제출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8322080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9d20023bc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1" name="Google Shape;91;g9d20023bc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파리기후변화협약(2015.12.12)</a:t>
            </a:r>
            <a:endParaRPr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: 1997년 채택한 교토의정서를 대체 → 제21차 유엔기후변화협약(UNFCCC) 당사국총회(COP21)에서 채택되어 2021년부터 적용할 새로운 기후협약</a:t>
            </a:r>
            <a:endParaRPr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: 산업화 이전 수준 대비 지구 평균온도가 2℃ 이상 상승하지 않도록 온실가스 배출량을 단계적으로 감축하는 것이 목표</a:t>
            </a:r>
            <a:endParaRPr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: 온실가스 감축량은 각 국가가  ‘자발적 감축 목표(INDC)’ 제출 → 한국은 2030년 온실가스 배출 전망치(BAU) 대비 37% 감축 목표 제출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5177442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a3d20d88a4_4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2" name="Google Shape;162;ga3d20d88a4_4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br>
              <a:rPr lang="en"/>
            </a:br>
            <a:endParaRPr/>
          </a:p>
        </p:txBody>
      </p:sp>
    </p:spTree>
    <p:extLst>
      <p:ext uri="{BB962C8B-B14F-4D97-AF65-F5344CB8AC3E}">
        <p14:creationId xmlns:p14="http://schemas.microsoft.com/office/powerpoint/2010/main" val="15642932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9d20023bc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1" name="Google Shape;91;g9d20023bc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파리기후변화협약(2015.12.12)</a:t>
            </a:r>
            <a:endParaRPr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: 1997년 채택한 교토의정서를 대체 → 제21차 유엔기후변화협약(UNFCCC) 당사국총회(COP21)에서 채택되어 2021년부터 적용할 새로운 기후협약</a:t>
            </a:r>
            <a:endParaRPr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: 산업화 이전 수준 대비 지구 평균온도가 2℃ 이상 상승하지 않도록 온실가스 배출량을 단계적으로 감축하는 것이 목표</a:t>
            </a:r>
            <a:endParaRPr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: 온실가스 감축량은 각 국가가  ‘자발적 감축 목표(INDC)’ 제출 → 한국은 2030년 온실가스 배출 전망치(BAU) 대비 37% 감축 목표 제출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8327165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9d20023bc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1" name="Google Shape;91;g9d20023bc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파리기후변화협약(2015.12.12)</a:t>
            </a:r>
            <a:endParaRPr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: 1997년 채택한 교토의정서를 대체 → 제21차 유엔기후변화협약(UNFCCC) 당사국총회(COP21)에서 채택되어 2021년부터 적용할 새로운 기후협약</a:t>
            </a:r>
            <a:endParaRPr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: 산업화 이전 수준 대비 지구 평균온도가 2℃ 이상 상승하지 않도록 온실가스 배출량을 단계적으로 감축하는 것이 목표</a:t>
            </a:r>
            <a:endParaRPr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: 온실가스 감축량은 각 국가가  ‘자발적 감축 목표(INDC)’ 제출 → 한국은 2030년 온실가스 배출 전망치(BAU) 대비 37% 감축 목표 제출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1445312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9d20023bc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1" name="Google Shape;91;g9d20023bc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파리기후변화협약(2015.12.12)</a:t>
            </a:r>
            <a:endParaRPr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: 1997년 채택한 교토의정서를 대체 → 제21차 유엔기후변화협약(UNFCCC) 당사국총회(COP21)에서 채택되어 2021년부터 적용할 새로운 기후협약</a:t>
            </a:r>
            <a:endParaRPr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: 산업화 이전 수준 대비 지구 평균온도가 2℃ 이상 상승하지 않도록 온실가스 배출량을 단계적으로 감축하는 것이 목표</a:t>
            </a:r>
            <a:endParaRPr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: 온실가스 감축량은 각 국가가  ‘자발적 감축 목표(INDC)’ 제출 → 한국은 2030년 온실가스 배출 전망치(BAU) 대비 37% 감축 목표 제출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4691259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9d20023bc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1" name="Google Shape;91;g9d20023bc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파리기후변화협약(2015.12.12)</a:t>
            </a:r>
            <a:endParaRPr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: 1997년 채택한 교토의정서를 대체 → 제21차 유엔기후변화협약(UNFCCC) 당사국총회(COP21)에서 채택되어 2021년부터 적용할 새로운 기후협약</a:t>
            </a:r>
            <a:endParaRPr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: 산업화 이전 수준 대비 지구 평균온도가 2℃ 이상 상승하지 않도록 온실가스 배출량을 단계적으로 감축하는 것이 목표</a:t>
            </a:r>
            <a:endParaRPr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: 온실가스 감축량은 각 국가가  ‘자발적 감축 목표(INDC)’ 제출 → 한국은 2030년 온실가스 배출 전망치(BAU) 대비 37% 감축 목표 제출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5897850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9d20023bc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1" name="Google Shape;91;g9d20023bc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파리기후변화협약(2015.12.12)</a:t>
            </a:r>
            <a:endParaRPr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: 1997년 채택한 교토의정서를 대체 → 제21차 유엔기후변화협약(UNFCCC) 당사국총회(COP21)에서 채택되어 2021년부터 적용할 새로운 기후협약</a:t>
            </a:r>
            <a:endParaRPr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: 산업화 이전 수준 대비 지구 평균온도가 2℃ 이상 상승하지 않도록 온실가스 배출량을 단계적으로 감축하는 것이 목표</a:t>
            </a:r>
            <a:endParaRPr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: 온실가스 감축량은 각 국가가  ‘자발적 감축 목표(INDC)’ 제출 → 한국은 2030년 온실가스 배출 전망치(BAU) 대비 37% 감축 목표 제출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6021753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3" name="Google Shape;7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a3d20d88a4_4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ga3d20d88a4_4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br>
              <a:rPr lang="en"/>
            </a:b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9d20023bc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1" name="Google Shape;91;g9d20023bc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파리기후변화협약(2015.12.12)</a:t>
            </a:r>
            <a:endParaRPr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: 1997년 채택한 교토의정서를 대체 → 제21차 유엔기후변화협약(UNFCCC) 당사국총회(COP21)에서 채택되어 2021년부터 적용할 새로운 기후협약</a:t>
            </a:r>
            <a:endParaRPr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: 산업화 이전 수준 대비 지구 평균온도가 2℃ 이상 상승하지 않도록 온실가스 배출량을 단계적으로 감축하는 것이 목표</a:t>
            </a:r>
            <a:endParaRPr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: 온실가스 감축량은 각 국가가  ‘자발적 감축 목표(INDC)’ 제출 → 한국은 2030년 온실가스 배출 전망치(BAU) 대비 37% 감축 목표 제출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6250606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1" name="Google Shape;281;p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br>
              <a:rPr lang="en"/>
            </a:b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0" name="Google Shape;290;p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큐엔에이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a3d20d88a4_4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2" name="Google Shape;82;ga3d20d88a4_4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br>
              <a:rPr lang="en"/>
            </a:b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9d20023bc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1" name="Google Shape;91;g9d20023bc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파리기후변화협약(2015.12.12)</a:t>
            </a:r>
            <a:endParaRPr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: 1997년 채택한 교토의정서를 대체 → 제21차 유엔기후변화협약(UNFCCC) 당사국총회(COP21)에서 채택되어 2021년부터 적용할 새로운 기후협약</a:t>
            </a:r>
            <a:endParaRPr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: 산업화 이전 수준 대비 지구 평균온도가 2℃ 이상 상승하지 않도록 온실가스 배출량을 단계적으로 감축하는 것이 목표</a:t>
            </a:r>
            <a:endParaRPr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: 온실가스 감축량은 각 국가가  ‘자발적 감축 목표(INDC)’ 제출 → 한국은 2030년 온실가스 배출 전망치(BAU) 대비 37% 감축 목표 제출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5297523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a3d20d88a4_4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2" name="Google Shape;162;ga3d20d88a4_4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br>
              <a:rPr lang="en"/>
            </a:br>
            <a:endParaRPr/>
          </a:p>
        </p:txBody>
      </p:sp>
    </p:spTree>
    <p:extLst>
      <p:ext uri="{BB962C8B-B14F-4D97-AF65-F5344CB8AC3E}">
        <p14:creationId xmlns:p14="http://schemas.microsoft.com/office/powerpoint/2010/main" val="15669783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9d20023bc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1" name="Google Shape;91;g9d20023bc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파리기후변화협약(2015.12.12)</a:t>
            </a:r>
            <a:endParaRPr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: 1997년 채택한 교토의정서를 대체 → 제21차 유엔기후변화협약(UNFCCC) 당사국총회(COP21)에서 채택되어 2021년부터 적용할 새로운 기후협약</a:t>
            </a:r>
            <a:endParaRPr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: 산업화 이전 수준 대비 지구 평균온도가 2℃ 이상 상승하지 않도록 온실가스 배출량을 단계적으로 감축하는 것이 목표</a:t>
            </a:r>
            <a:endParaRPr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: 온실가스 감축량은 각 국가가  ‘자발적 감축 목표(INDC)’ 제출 → 한국은 2030년 온실가스 배출 전망치(BAU) 대비 37% 감축 목표 제출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0512889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9d20023bc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1" name="Google Shape;91;g9d20023bc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파리기후변화협약(2015.12.12)</a:t>
            </a:r>
            <a:endParaRPr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: 1997년 채택한 교토의정서를 대체 → 제21차 유엔기후변화협약(UNFCCC) 당사국총회(COP21)에서 채택되어 2021년부터 적용할 새로운 기후협약</a:t>
            </a:r>
            <a:endParaRPr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: 산업화 이전 수준 대비 지구 평균온도가 2℃ 이상 상승하지 않도록 온실가스 배출량을 단계적으로 감축하는 것이 목표</a:t>
            </a:r>
            <a:endParaRPr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: 온실가스 감축량은 각 국가가  ‘자발적 감축 목표(INDC)’ 제출 → 한국은 2030년 온실가스 배출 전망치(BAU) 대비 37% 감축 목표 제출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89355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9d20023bc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1" name="Google Shape;91;g9d20023bc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파리기후변화협약(2015.12.12)</a:t>
            </a:r>
            <a:endParaRPr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: 1997년 채택한 교토의정서를 대체 → 제21차 유엔기후변화협약(UNFCCC) 당사국총회(COP21)에서 채택되어 2021년부터 적용할 새로운 기후협약</a:t>
            </a:r>
            <a:endParaRPr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: 산업화 이전 수준 대비 지구 평균온도가 2℃ 이상 상승하지 않도록 온실가스 배출량을 단계적으로 감축하는 것이 목표</a:t>
            </a:r>
            <a:endParaRPr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: 온실가스 감축량은 각 국가가  ‘자발적 감축 목표(INDC)’ 제출 → 한국은 2030년 온실가스 배출 전망치(BAU) 대비 37% 감축 목표 제출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399834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9d20023bc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1" name="Google Shape;91;g9d20023bc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파리기후변화협약(2015.12.12)</a:t>
            </a:r>
            <a:endParaRPr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: 1997년 채택한 교토의정서를 대체 → 제21차 유엔기후변화협약(UNFCCC) 당사국총회(COP21)에서 채택되어 2021년부터 적용할 새로운 기후협약</a:t>
            </a:r>
            <a:endParaRPr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: 산업화 이전 수준 대비 지구 평균온도가 2℃ 이상 상승하지 않도록 온실가스 배출량을 단계적으로 감축하는 것이 목표</a:t>
            </a:r>
            <a:endParaRPr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: 온실가스 감축량은 각 국가가  ‘자발적 감축 목표(INDC)’ 제출 → 한국은 2030년 온실가스 배출 전망치(BAU) 대비 37% 감축 목표 제출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7195319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2">
  <p:cSld name="AUTOLAYOUT_9">
    <p:bg>
      <p:bgPr>
        <a:solidFill>
          <a:srgbClr val="FFFFFF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7500" y="0"/>
            <a:ext cx="9132300" cy="5143500"/>
          </a:xfrm>
          <a:prstGeom prst="rect">
            <a:avLst/>
          </a:prstGeom>
          <a:solidFill>
            <a:srgbClr val="B3D0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" name="Google Shape;11;p2"/>
          <p:cNvCxnSpPr/>
          <p:nvPr/>
        </p:nvCxnSpPr>
        <p:spPr>
          <a:xfrm>
            <a:off x="841350" y="460903"/>
            <a:ext cx="0" cy="426180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" name="Google Shape;12;p2"/>
          <p:cNvCxnSpPr/>
          <p:nvPr/>
        </p:nvCxnSpPr>
        <p:spPr>
          <a:xfrm>
            <a:off x="8337675" y="460903"/>
            <a:ext cx="0" cy="426180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1883125" y="1447250"/>
            <a:ext cx="5400900" cy="19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C44"/>
              </a:buClr>
              <a:buSzPts val="3600"/>
              <a:buNone/>
              <a:defRPr sz="3600" b="1">
                <a:solidFill>
                  <a:srgbClr val="343C44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C44"/>
              </a:buClr>
              <a:buSzPts val="3600"/>
              <a:buNone/>
              <a:defRPr sz="3600" b="1">
                <a:solidFill>
                  <a:srgbClr val="343C44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C44"/>
              </a:buClr>
              <a:buSzPts val="3600"/>
              <a:buNone/>
              <a:defRPr sz="3600" b="1">
                <a:solidFill>
                  <a:srgbClr val="343C44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C44"/>
              </a:buClr>
              <a:buSzPts val="3600"/>
              <a:buNone/>
              <a:defRPr sz="3600" b="1">
                <a:solidFill>
                  <a:srgbClr val="343C44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C44"/>
              </a:buClr>
              <a:buSzPts val="3600"/>
              <a:buNone/>
              <a:defRPr sz="3600" b="1">
                <a:solidFill>
                  <a:srgbClr val="343C44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C44"/>
              </a:buClr>
              <a:buSzPts val="3600"/>
              <a:buNone/>
              <a:defRPr sz="3600" b="1">
                <a:solidFill>
                  <a:srgbClr val="343C44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C44"/>
              </a:buClr>
              <a:buSzPts val="3600"/>
              <a:buNone/>
              <a:defRPr sz="3600" b="1">
                <a:solidFill>
                  <a:srgbClr val="343C44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C44"/>
              </a:buClr>
              <a:buSzPts val="3600"/>
              <a:buNone/>
              <a:defRPr sz="3600" b="1">
                <a:solidFill>
                  <a:srgbClr val="343C44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C44"/>
              </a:buClr>
              <a:buSzPts val="3600"/>
              <a:buNone/>
              <a:defRPr sz="3600" b="1">
                <a:solidFill>
                  <a:srgbClr val="343C44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2429850" y="3493650"/>
            <a:ext cx="4287600" cy="78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" name="Google Shape;51;p11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3" name="Google Shape;53;p11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57" name="Google Shape;57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0" name="Google Shape;60;p13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AUTOLAYOUT_8">
    <p:bg>
      <p:bgPr>
        <a:solidFill>
          <a:srgbClr val="FFFFFF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B3D0C5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3"/>
          <p:cNvSpPr/>
          <p:nvPr/>
        </p:nvSpPr>
        <p:spPr>
          <a:xfrm>
            <a:off x="181125" y="181125"/>
            <a:ext cx="8795400" cy="4781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811650" y="799739"/>
            <a:ext cx="6458400" cy="147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rgbClr val="B3D0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rgbClr val="B3D0C5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rgbClr val="B3D0C5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rgbClr val="B3D0C5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rgbClr val="B3D0C5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rgbClr val="B3D0C5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rgbClr val="B3D0C5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rgbClr val="B3D0C5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rgbClr val="B3D0C5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body" idx="1"/>
          </p:nvPr>
        </p:nvSpPr>
        <p:spPr>
          <a:xfrm>
            <a:off x="811650" y="2432039"/>
            <a:ext cx="6458400" cy="20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  <a:defRPr sz="1600">
                <a:solidFill>
                  <a:schemeClr val="dk2"/>
                </a:solidFill>
              </a:defRPr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8" name="Google Shape;48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>
    <p:fade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>
            <a:spLocks noGrp="1"/>
          </p:cNvSpPr>
          <p:nvPr>
            <p:ph type="ctrTitle"/>
          </p:nvPr>
        </p:nvSpPr>
        <p:spPr>
          <a:xfrm>
            <a:off x="1435950" y="496818"/>
            <a:ext cx="6272100" cy="15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ko-KR" altLang="en-US" sz="3100" b="0" dirty="0">
                <a:solidFill>
                  <a:srgbClr val="3C78D8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Do Hyeon"/>
                <a:sym typeface="Do Hyeon"/>
              </a:rPr>
              <a:t>최종 관통 프로젝트</a:t>
            </a:r>
            <a:br>
              <a:rPr lang="en-US" altLang="ko-KR" sz="3100" b="0" dirty="0">
                <a:solidFill>
                  <a:srgbClr val="3C78D8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Do Hyeon"/>
                <a:sym typeface="Do Hyeon"/>
              </a:rPr>
            </a:br>
            <a:r>
              <a:rPr lang="ko-KR" altLang="en-US" sz="2200" b="0" dirty="0">
                <a:solidFill>
                  <a:srgbClr val="666666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Do Hyeon"/>
                <a:sym typeface="Do Hyeon"/>
              </a:rPr>
              <a:t>혼자서</a:t>
            </a:r>
            <a:r>
              <a:rPr lang="en-US" altLang="ko-KR" sz="2200" b="0" dirty="0">
                <a:solidFill>
                  <a:srgbClr val="666666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Do Hyeon"/>
                <a:sym typeface="Do Hyeon"/>
              </a:rPr>
              <a:t>,</a:t>
            </a:r>
            <a:r>
              <a:rPr lang="ko-KR" altLang="en-US" sz="2200" b="0" dirty="0">
                <a:solidFill>
                  <a:srgbClr val="666666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Do Hyeon"/>
                <a:sym typeface="Do Hyeon"/>
              </a:rPr>
              <a:t> 또 스스로 </a:t>
            </a:r>
            <a:r>
              <a:rPr lang="en-US" altLang="ko-KR" sz="2200" b="0" dirty="0">
                <a:solidFill>
                  <a:srgbClr val="666666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Do Hyeon"/>
                <a:sym typeface="Do Hyeon"/>
              </a:rPr>
              <a:t>- SELFIT</a:t>
            </a:r>
            <a:endParaRPr sz="2500" b="0" dirty="0">
              <a:solidFill>
                <a:srgbClr val="666666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  <a:cs typeface="Do Hyeon"/>
              <a:sym typeface="Do Hyeon"/>
            </a:endParaRPr>
          </a:p>
        </p:txBody>
      </p:sp>
      <p:sp>
        <p:nvSpPr>
          <p:cNvPr id="69" name="Google Shape;69;p15"/>
          <p:cNvSpPr txBox="1">
            <a:spLocks noGrp="1"/>
          </p:cNvSpPr>
          <p:nvPr>
            <p:ph type="subTitle" idx="1"/>
          </p:nvPr>
        </p:nvSpPr>
        <p:spPr>
          <a:xfrm>
            <a:off x="2803050" y="3428602"/>
            <a:ext cx="3537900" cy="664428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dash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ko-KR" altLang="en-US" sz="1600" dirty="0">
                <a:solidFill>
                  <a:srgbClr val="666666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Maven Pro"/>
                <a:sym typeface="Maven Pro"/>
              </a:rPr>
              <a:t>서울 </a:t>
            </a:r>
            <a:r>
              <a:rPr lang="en-US" altLang="ko-KR" sz="1600" dirty="0">
                <a:solidFill>
                  <a:srgbClr val="666666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Maven Pro"/>
                <a:sym typeface="Maven Pro"/>
              </a:rPr>
              <a:t>8</a:t>
            </a:r>
            <a:r>
              <a:rPr lang="ko-KR" altLang="en-US" sz="1600" dirty="0">
                <a:solidFill>
                  <a:srgbClr val="666666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Maven Pro"/>
                <a:sym typeface="Maven Pro"/>
              </a:rPr>
              <a:t>반 </a:t>
            </a:r>
            <a:r>
              <a:rPr lang="en-US" sz="1600" dirty="0">
                <a:solidFill>
                  <a:srgbClr val="666666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Maven Pro"/>
                <a:sym typeface="Maven Pro"/>
              </a:rPr>
              <a:t>13</a:t>
            </a:r>
            <a:r>
              <a:rPr lang="ko-KR" altLang="en-US" sz="1600" dirty="0">
                <a:solidFill>
                  <a:srgbClr val="666666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Maven Pro"/>
                <a:sym typeface="Maven Pro"/>
              </a:rPr>
              <a:t>조</a:t>
            </a:r>
            <a:endParaRPr lang="en-US" altLang="ko-KR" sz="1600" dirty="0">
              <a:solidFill>
                <a:srgbClr val="666666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  <a:cs typeface="Maven Pro"/>
              <a:sym typeface="Maven Pro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ko-KR" altLang="en-US" sz="1600" dirty="0" err="1">
                <a:solidFill>
                  <a:srgbClr val="666666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Maven Pro"/>
                <a:sym typeface="Maven Pro"/>
              </a:rPr>
              <a:t>이해건</a:t>
            </a:r>
            <a:r>
              <a:rPr lang="en-US" altLang="ko-KR" sz="1600" dirty="0">
                <a:solidFill>
                  <a:srgbClr val="666666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Maven Pro"/>
                <a:sym typeface="Maven Pro"/>
              </a:rPr>
              <a:t>, </a:t>
            </a:r>
            <a:r>
              <a:rPr lang="ko-KR" altLang="en-US" sz="1600" dirty="0">
                <a:solidFill>
                  <a:srgbClr val="666666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Maven Pro"/>
                <a:sym typeface="Maven Pro"/>
              </a:rPr>
              <a:t>염선재</a:t>
            </a:r>
            <a:endParaRPr sz="1600" dirty="0">
              <a:solidFill>
                <a:srgbClr val="666666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  <a:cs typeface="Maven Pro"/>
              <a:sym typeface="Maven Pro"/>
            </a:endParaRPr>
          </a:p>
        </p:txBody>
      </p:sp>
      <p:pic>
        <p:nvPicPr>
          <p:cNvPr id="4" name="그림 3" descr="텍스트, 시계, 표지판, 클립아트이(가) 표시된 사진&#10;&#10;자동 생성된 설명">
            <a:extLst>
              <a:ext uri="{FF2B5EF4-FFF2-40B4-BE49-F238E27FC236}">
                <a16:creationId xmlns:a16="http://schemas.microsoft.com/office/drawing/2014/main" id="{8ED46230-82C5-088F-29E8-7735201580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1414" y="2157052"/>
            <a:ext cx="2841171" cy="82939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5" name="Google Shape;95;p18"/>
          <p:cNvCxnSpPr/>
          <p:nvPr/>
        </p:nvCxnSpPr>
        <p:spPr>
          <a:xfrm>
            <a:off x="316050" y="687525"/>
            <a:ext cx="8493900" cy="3900"/>
          </a:xfrm>
          <a:prstGeom prst="straightConnector1">
            <a:avLst/>
          </a:prstGeom>
          <a:noFill/>
          <a:ln w="19050" cap="flat" cmpd="sng">
            <a:solidFill>
              <a:srgbClr val="B6D7A8"/>
            </a:solidFill>
            <a:prstDash val="dot"/>
            <a:round/>
            <a:headEnd type="none" w="sm" len="sm"/>
            <a:tailEnd type="none" w="sm" len="sm"/>
          </a:ln>
        </p:spPr>
      </p:cxnSp>
      <p:sp>
        <p:nvSpPr>
          <p:cNvPr id="97" name="Google Shape;97;p18"/>
          <p:cNvSpPr txBox="1"/>
          <p:nvPr/>
        </p:nvSpPr>
        <p:spPr>
          <a:xfrm>
            <a:off x="629200" y="691425"/>
            <a:ext cx="3013800" cy="3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Maven Pro"/>
                <a:sym typeface="Maven Pro"/>
              </a:rPr>
              <a:t>◾ </a:t>
            </a:r>
            <a:r>
              <a:rPr lang="ko-KR" altLang="en-US" sz="16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Maven Pro"/>
                <a:sym typeface="Maven Pro"/>
              </a:rPr>
              <a:t>요구사항 정의서</a:t>
            </a:r>
            <a:endParaRPr sz="1600" b="1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  <a:cs typeface="Maven Pro"/>
              <a:sym typeface="Maven Pro"/>
            </a:endParaRPr>
          </a:p>
        </p:txBody>
      </p:sp>
      <p:sp>
        <p:nvSpPr>
          <p:cNvPr id="4" name="Google Shape;94;p18">
            <a:extLst>
              <a:ext uri="{FF2B5EF4-FFF2-40B4-BE49-F238E27FC236}">
                <a16:creationId xmlns:a16="http://schemas.microsoft.com/office/drawing/2014/main" id="{76FD89F6-9D85-9388-8907-4B5431842E72}"/>
              </a:ext>
            </a:extLst>
          </p:cNvPr>
          <p:cNvSpPr txBox="1">
            <a:spLocks/>
          </p:cNvSpPr>
          <p:nvPr/>
        </p:nvSpPr>
        <p:spPr>
          <a:xfrm>
            <a:off x="192400" y="104327"/>
            <a:ext cx="8724600" cy="6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B3D0C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B3D0C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B3D0C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B3D0C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B3D0C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B3D0C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B3D0C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B3D0C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B3D0C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5400">
              <a:buClr>
                <a:schemeClr val="dk2"/>
              </a:buClr>
              <a:buSzPts val="3200"/>
            </a:pPr>
            <a:r>
              <a:rPr lang="en" altLang="ko-KR" sz="3200" b="1" dirty="0">
                <a:solidFill>
                  <a:srgbClr val="666666"/>
                </a:solidFill>
                <a:latin typeface="Maven Pro" pitchFamily="2" charset="0"/>
                <a:ea typeface="Maven Pro"/>
                <a:cs typeface="Maven Pro"/>
                <a:sym typeface="Maven Pro"/>
              </a:rPr>
              <a:t>2. </a:t>
            </a:r>
            <a:r>
              <a:rPr lang="en-US" altLang="ko-KR" sz="3200" b="1" dirty="0">
                <a:solidFill>
                  <a:srgbClr val="666666"/>
                </a:solidFill>
                <a:latin typeface="Maven Pro" pitchFamily="2" charset="0"/>
                <a:ea typeface="Maven Pro"/>
                <a:cs typeface="Maven Pro"/>
                <a:sym typeface="Maven Pro"/>
              </a:rPr>
              <a:t>Develop Plan</a:t>
            </a:r>
            <a:endParaRPr lang="en-US" sz="3200" dirty="0"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6A69D77A-51F3-BA03-C09C-C9917C9BE8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3460" y="827953"/>
            <a:ext cx="3948349" cy="192074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10DCA020-2120-001D-DFAE-30A2CD55AD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3460" y="2748692"/>
            <a:ext cx="3948348" cy="1576447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1FFA65F7-0471-293C-4D0A-D5FAAA62F4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33461" y="4325139"/>
            <a:ext cx="3948348" cy="583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8923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5" name="Google Shape;95;p18"/>
          <p:cNvCxnSpPr/>
          <p:nvPr/>
        </p:nvCxnSpPr>
        <p:spPr>
          <a:xfrm>
            <a:off x="316050" y="687525"/>
            <a:ext cx="8493900" cy="3900"/>
          </a:xfrm>
          <a:prstGeom prst="straightConnector1">
            <a:avLst/>
          </a:prstGeom>
          <a:noFill/>
          <a:ln w="19050" cap="flat" cmpd="sng">
            <a:solidFill>
              <a:srgbClr val="B6D7A8"/>
            </a:solidFill>
            <a:prstDash val="dot"/>
            <a:round/>
            <a:headEnd type="none" w="sm" len="sm"/>
            <a:tailEnd type="none" w="sm" len="sm"/>
          </a:ln>
        </p:spPr>
      </p:cxnSp>
      <p:sp>
        <p:nvSpPr>
          <p:cNvPr id="97" name="Google Shape;97;p18"/>
          <p:cNvSpPr txBox="1"/>
          <p:nvPr/>
        </p:nvSpPr>
        <p:spPr>
          <a:xfrm>
            <a:off x="629200" y="691425"/>
            <a:ext cx="3013800" cy="3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Maven Pro"/>
                <a:sym typeface="Maven Pro"/>
              </a:rPr>
              <a:t>◾ </a:t>
            </a:r>
            <a:r>
              <a:rPr lang="ko-KR" altLang="en-US" sz="16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Maven Pro"/>
                <a:sym typeface="Maven Pro"/>
              </a:rPr>
              <a:t>시스템 구조도</a:t>
            </a:r>
            <a:endParaRPr sz="1600" b="1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  <a:cs typeface="Maven Pro"/>
              <a:sym typeface="Maven Pro"/>
            </a:endParaRPr>
          </a:p>
        </p:txBody>
      </p:sp>
      <p:sp>
        <p:nvSpPr>
          <p:cNvPr id="4" name="Google Shape;94;p18">
            <a:extLst>
              <a:ext uri="{FF2B5EF4-FFF2-40B4-BE49-F238E27FC236}">
                <a16:creationId xmlns:a16="http://schemas.microsoft.com/office/drawing/2014/main" id="{463EDC01-B650-7851-718C-EBAEAEB9B8A3}"/>
              </a:ext>
            </a:extLst>
          </p:cNvPr>
          <p:cNvSpPr txBox="1">
            <a:spLocks/>
          </p:cNvSpPr>
          <p:nvPr/>
        </p:nvSpPr>
        <p:spPr>
          <a:xfrm>
            <a:off x="192400" y="104327"/>
            <a:ext cx="8724600" cy="6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B3D0C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B3D0C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B3D0C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B3D0C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B3D0C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B3D0C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B3D0C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B3D0C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B3D0C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5400">
              <a:buClr>
                <a:schemeClr val="dk2"/>
              </a:buClr>
              <a:buSzPts val="3200"/>
            </a:pPr>
            <a:r>
              <a:rPr lang="en" altLang="ko-KR" sz="3200" b="1" dirty="0">
                <a:solidFill>
                  <a:srgbClr val="666666"/>
                </a:solidFill>
                <a:latin typeface="Maven Pro" pitchFamily="2" charset="0"/>
                <a:ea typeface="Maven Pro"/>
                <a:cs typeface="Maven Pro"/>
                <a:sym typeface="Maven Pro"/>
              </a:rPr>
              <a:t>2. </a:t>
            </a:r>
            <a:r>
              <a:rPr lang="en-US" altLang="ko-KR" sz="3200" b="1" dirty="0">
                <a:solidFill>
                  <a:srgbClr val="666666"/>
                </a:solidFill>
                <a:latin typeface="Maven Pro" pitchFamily="2" charset="0"/>
                <a:ea typeface="Maven Pro"/>
                <a:cs typeface="Maven Pro"/>
                <a:sym typeface="Maven Pro"/>
              </a:rPr>
              <a:t>Develop Plan</a:t>
            </a:r>
            <a:endParaRPr lang="en-US" sz="3200" dirty="0"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BBAF884-A82F-3805-9F5A-409A25786C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43" r="4719"/>
          <a:stretch/>
        </p:blipFill>
        <p:spPr>
          <a:xfrm>
            <a:off x="2308860" y="1274623"/>
            <a:ext cx="4754880" cy="3324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5857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5" name="Google Shape;95;p18"/>
          <p:cNvCxnSpPr/>
          <p:nvPr/>
        </p:nvCxnSpPr>
        <p:spPr>
          <a:xfrm>
            <a:off x="316050" y="687525"/>
            <a:ext cx="8493900" cy="3900"/>
          </a:xfrm>
          <a:prstGeom prst="straightConnector1">
            <a:avLst/>
          </a:prstGeom>
          <a:noFill/>
          <a:ln w="19050" cap="flat" cmpd="sng">
            <a:solidFill>
              <a:srgbClr val="B6D7A8"/>
            </a:solidFill>
            <a:prstDash val="dot"/>
            <a:round/>
            <a:headEnd type="none" w="sm" len="sm"/>
            <a:tailEnd type="none" w="sm" len="sm"/>
          </a:ln>
        </p:spPr>
      </p:cxnSp>
      <p:sp>
        <p:nvSpPr>
          <p:cNvPr id="97" name="Google Shape;97;p18"/>
          <p:cNvSpPr txBox="1"/>
          <p:nvPr/>
        </p:nvSpPr>
        <p:spPr>
          <a:xfrm>
            <a:off x="629200" y="691425"/>
            <a:ext cx="3013800" cy="3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Maven Pro"/>
                <a:sym typeface="Maven Pro"/>
              </a:rPr>
              <a:t>◾ </a:t>
            </a:r>
            <a:r>
              <a:rPr lang="ko-KR" altLang="en-US" sz="16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Maven Pro"/>
                <a:sym typeface="Maven Pro"/>
              </a:rPr>
              <a:t>화면 설계도</a:t>
            </a:r>
            <a:endParaRPr sz="1600" b="1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  <a:cs typeface="Maven Pro"/>
              <a:sym typeface="Maven Pro"/>
            </a:endParaRPr>
          </a:p>
        </p:txBody>
      </p:sp>
      <p:sp>
        <p:nvSpPr>
          <p:cNvPr id="4" name="Google Shape;94;p18">
            <a:extLst>
              <a:ext uri="{FF2B5EF4-FFF2-40B4-BE49-F238E27FC236}">
                <a16:creationId xmlns:a16="http://schemas.microsoft.com/office/drawing/2014/main" id="{463EDC01-B650-7851-718C-EBAEAEB9B8A3}"/>
              </a:ext>
            </a:extLst>
          </p:cNvPr>
          <p:cNvSpPr txBox="1">
            <a:spLocks/>
          </p:cNvSpPr>
          <p:nvPr/>
        </p:nvSpPr>
        <p:spPr>
          <a:xfrm>
            <a:off x="192400" y="104327"/>
            <a:ext cx="8724600" cy="6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B3D0C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B3D0C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B3D0C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B3D0C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B3D0C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B3D0C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B3D0C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B3D0C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B3D0C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5400">
              <a:buClr>
                <a:schemeClr val="dk2"/>
              </a:buClr>
              <a:buSzPts val="3200"/>
            </a:pPr>
            <a:r>
              <a:rPr lang="en" altLang="ko-KR" sz="3200" b="1" dirty="0">
                <a:solidFill>
                  <a:srgbClr val="666666"/>
                </a:solidFill>
                <a:latin typeface="Maven Pro" pitchFamily="2" charset="0"/>
                <a:ea typeface="Maven Pro"/>
                <a:cs typeface="Maven Pro"/>
                <a:sym typeface="Maven Pro"/>
              </a:rPr>
              <a:t>2. </a:t>
            </a:r>
            <a:r>
              <a:rPr lang="en-US" altLang="ko-KR" sz="3200" b="1" dirty="0">
                <a:solidFill>
                  <a:srgbClr val="666666"/>
                </a:solidFill>
                <a:latin typeface="Maven Pro" pitchFamily="2" charset="0"/>
                <a:ea typeface="Maven Pro"/>
                <a:cs typeface="Maven Pro"/>
                <a:sym typeface="Maven Pro"/>
              </a:rPr>
              <a:t>Develop Plan</a:t>
            </a:r>
            <a:endParaRPr lang="en-US" sz="3200" dirty="0"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461FD93-3355-C817-78E5-831FD4017E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4873" y="1274623"/>
            <a:ext cx="2360509" cy="33489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967AED0-D007-A9C1-3CCA-328198C89A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4240" y="1120680"/>
            <a:ext cx="2577526" cy="3656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5069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3742DC8F-B06B-6268-92AE-E96661E4DC8A}"/>
              </a:ext>
            </a:extLst>
          </p:cNvPr>
          <p:cNvSpPr/>
          <p:nvPr/>
        </p:nvSpPr>
        <p:spPr>
          <a:xfrm>
            <a:off x="4855894" y="1334325"/>
            <a:ext cx="3329483" cy="3320130"/>
          </a:xfrm>
          <a:prstGeom prst="roundRect">
            <a:avLst>
              <a:gd name="adj" fmla="val 1109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79A828FE-FA3C-FC81-1651-C495C5AB2483}"/>
              </a:ext>
            </a:extLst>
          </p:cNvPr>
          <p:cNvSpPr/>
          <p:nvPr/>
        </p:nvSpPr>
        <p:spPr>
          <a:xfrm>
            <a:off x="956973" y="1334325"/>
            <a:ext cx="3329483" cy="3320130"/>
          </a:xfrm>
          <a:prstGeom prst="roundRect">
            <a:avLst>
              <a:gd name="adj" fmla="val 147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95" name="Google Shape;95;p18"/>
          <p:cNvCxnSpPr/>
          <p:nvPr/>
        </p:nvCxnSpPr>
        <p:spPr>
          <a:xfrm>
            <a:off x="316050" y="687525"/>
            <a:ext cx="8493900" cy="3900"/>
          </a:xfrm>
          <a:prstGeom prst="straightConnector1">
            <a:avLst/>
          </a:prstGeom>
          <a:noFill/>
          <a:ln w="19050" cap="flat" cmpd="sng">
            <a:solidFill>
              <a:srgbClr val="B6D7A8"/>
            </a:solidFill>
            <a:prstDash val="dot"/>
            <a:round/>
            <a:headEnd type="none" w="sm" len="sm"/>
            <a:tailEnd type="none" w="sm" len="sm"/>
          </a:ln>
        </p:spPr>
      </p:cxnSp>
      <p:sp>
        <p:nvSpPr>
          <p:cNvPr id="97" name="Google Shape;97;p18"/>
          <p:cNvSpPr txBox="1"/>
          <p:nvPr/>
        </p:nvSpPr>
        <p:spPr>
          <a:xfrm>
            <a:off x="629200" y="691425"/>
            <a:ext cx="3942800" cy="3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Maven Pro"/>
                <a:sym typeface="Maven Pro"/>
              </a:rPr>
              <a:t>◾ </a:t>
            </a:r>
            <a:r>
              <a:rPr lang="ko-KR" altLang="en-US" sz="16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Maven Pro"/>
                <a:sym typeface="Maven Pro"/>
              </a:rPr>
              <a:t>기대효과</a:t>
            </a:r>
            <a:endParaRPr sz="1600" b="1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  <a:cs typeface="Maven Pro"/>
              <a:sym typeface="Maven Pro"/>
            </a:endParaRPr>
          </a:p>
        </p:txBody>
      </p:sp>
      <p:sp>
        <p:nvSpPr>
          <p:cNvPr id="4" name="Google Shape;94;p18">
            <a:extLst>
              <a:ext uri="{FF2B5EF4-FFF2-40B4-BE49-F238E27FC236}">
                <a16:creationId xmlns:a16="http://schemas.microsoft.com/office/drawing/2014/main" id="{463EDC01-B650-7851-718C-EBAEAEB9B8A3}"/>
              </a:ext>
            </a:extLst>
          </p:cNvPr>
          <p:cNvSpPr txBox="1">
            <a:spLocks/>
          </p:cNvSpPr>
          <p:nvPr/>
        </p:nvSpPr>
        <p:spPr>
          <a:xfrm>
            <a:off x="192400" y="104327"/>
            <a:ext cx="8724600" cy="6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B3D0C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B3D0C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B3D0C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B3D0C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B3D0C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B3D0C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B3D0C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B3D0C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B3D0C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5400">
              <a:buClr>
                <a:schemeClr val="dk2"/>
              </a:buClr>
              <a:buSzPts val="3200"/>
            </a:pPr>
            <a:r>
              <a:rPr lang="en" altLang="ko-KR" sz="3200" b="1" dirty="0">
                <a:solidFill>
                  <a:srgbClr val="666666"/>
                </a:solidFill>
                <a:latin typeface="Maven Pro" pitchFamily="2" charset="0"/>
                <a:ea typeface="Maven Pro"/>
                <a:cs typeface="Maven Pro"/>
                <a:sym typeface="Maven Pro"/>
              </a:rPr>
              <a:t>2. </a:t>
            </a:r>
            <a:r>
              <a:rPr lang="en-US" altLang="ko-KR" sz="3200" b="1" dirty="0">
                <a:solidFill>
                  <a:srgbClr val="666666"/>
                </a:solidFill>
                <a:latin typeface="Maven Pro" pitchFamily="2" charset="0"/>
                <a:ea typeface="Maven Pro"/>
                <a:cs typeface="Maven Pro"/>
                <a:sym typeface="Maven Pro"/>
              </a:rPr>
              <a:t>Develop Plan</a:t>
            </a:r>
            <a:endParaRPr lang="en-US" sz="3200" dirty="0"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2" name="Google Shape;93;p18">
            <a:extLst>
              <a:ext uri="{FF2B5EF4-FFF2-40B4-BE49-F238E27FC236}">
                <a16:creationId xmlns:a16="http://schemas.microsoft.com/office/drawing/2014/main" id="{A3ED7288-CACC-6EAC-4E90-5B97D3A04C11}"/>
              </a:ext>
            </a:extLst>
          </p:cNvPr>
          <p:cNvSpPr txBox="1"/>
          <p:nvPr/>
        </p:nvSpPr>
        <p:spPr>
          <a:xfrm>
            <a:off x="1074429" y="1697321"/>
            <a:ext cx="3095571" cy="26521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500" b="1" dirty="0">
              <a:solidFill>
                <a:schemeClr val="dk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➔"/>
            </a:pPr>
            <a:r>
              <a:rPr lang="ko-KR" altLang="en-US" dirty="0">
                <a:solidFill>
                  <a:schemeClr val="dk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혼자 운동할 때 참고할 영상의 목록을 운동의 종류별로 참고 가능</a:t>
            </a:r>
            <a:endParaRPr lang="en-US" altLang="ko-KR" dirty="0">
              <a:solidFill>
                <a:schemeClr val="dk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➔"/>
            </a:pPr>
            <a:r>
              <a:rPr lang="en-US" altLang="ko-KR" dirty="0">
                <a:solidFill>
                  <a:schemeClr val="dk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‘</a:t>
            </a:r>
            <a:r>
              <a:rPr lang="ko-KR" altLang="en-US" dirty="0">
                <a:solidFill>
                  <a:schemeClr val="dk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좋아요</a:t>
            </a:r>
            <a:r>
              <a:rPr lang="en-US" altLang="ko-KR" dirty="0">
                <a:solidFill>
                  <a:schemeClr val="dk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’</a:t>
            </a:r>
            <a:r>
              <a:rPr lang="ko-KR" altLang="en-US" dirty="0">
                <a:solidFill>
                  <a:schemeClr val="dk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한 동영상을 종류별로 열람 가능</a:t>
            </a:r>
            <a:endParaRPr dirty="0">
              <a:solidFill>
                <a:schemeClr val="dk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457200" lvl="0" indent="-323850" algn="l" rtl="0">
              <a:lnSpc>
                <a:spcPct val="150000"/>
              </a:lnSpc>
              <a:spcBef>
                <a:spcPts val="170"/>
              </a:spcBef>
              <a:spcAft>
                <a:spcPts val="0"/>
              </a:spcAft>
              <a:buClr>
                <a:schemeClr val="dk1"/>
              </a:buClr>
              <a:buSzPts val="1500"/>
              <a:buChar char="➔"/>
            </a:pPr>
            <a:r>
              <a:rPr lang="ko-KR" altLang="en-US" dirty="0">
                <a:solidFill>
                  <a:schemeClr val="dk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커뮤니티</a:t>
            </a:r>
            <a:r>
              <a:rPr lang="en-US" altLang="ko-KR" dirty="0">
                <a:solidFill>
                  <a:schemeClr val="dk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</a:t>
            </a:r>
            <a:r>
              <a:rPr lang="ko-KR" altLang="en-US" dirty="0" err="1">
                <a:solidFill>
                  <a:schemeClr val="dk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팔로우</a:t>
            </a:r>
            <a:r>
              <a:rPr lang="ko-KR" altLang="en-US" dirty="0">
                <a:solidFill>
                  <a:schemeClr val="dk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기능을 통해 다른 사람들의 기록을 보며 의지 다지기 가능</a:t>
            </a:r>
            <a:endParaRPr dirty="0">
              <a:solidFill>
                <a:schemeClr val="dk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  <a:cs typeface="Open Sans"/>
              <a:sym typeface="Open Sans"/>
            </a:endParaRPr>
          </a:p>
        </p:txBody>
      </p:sp>
      <p:sp>
        <p:nvSpPr>
          <p:cNvPr id="3" name="Google Shape;93;p18">
            <a:extLst>
              <a:ext uri="{FF2B5EF4-FFF2-40B4-BE49-F238E27FC236}">
                <a16:creationId xmlns:a16="http://schemas.microsoft.com/office/drawing/2014/main" id="{B7F5E79B-C62B-9FDF-2318-33196D8AAEEA}"/>
              </a:ext>
            </a:extLst>
          </p:cNvPr>
          <p:cNvSpPr txBox="1"/>
          <p:nvPr/>
        </p:nvSpPr>
        <p:spPr>
          <a:xfrm>
            <a:off x="5088621" y="1965229"/>
            <a:ext cx="2864027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➔"/>
            </a:pPr>
            <a:r>
              <a:rPr lang="ko-KR" altLang="en-US" dirty="0">
                <a:solidFill>
                  <a:schemeClr val="dk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본인의 </a:t>
            </a:r>
            <a:r>
              <a:rPr lang="en-US" altLang="ko-KR" dirty="0">
                <a:solidFill>
                  <a:schemeClr val="dk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1</a:t>
            </a:r>
            <a:r>
              <a:rPr lang="ko-KR" altLang="en-US" dirty="0">
                <a:solidFill>
                  <a:schemeClr val="dk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년간의 운동기록을 한눈에 확인할 수 있다</a:t>
            </a:r>
            <a:endParaRPr dirty="0">
              <a:solidFill>
                <a:schemeClr val="dk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457200" lvl="0" indent="-323850" algn="l" rtl="0">
              <a:lnSpc>
                <a:spcPct val="150000"/>
              </a:lnSpc>
              <a:spcBef>
                <a:spcPts val="170"/>
              </a:spcBef>
              <a:spcAft>
                <a:spcPts val="0"/>
              </a:spcAft>
              <a:buClr>
                <a:schemeClr val="dk1"/>
              </a:buClr>
              <a:buSzPts val="1500"/>
              <a:buChar char="➔"/>
            </a:pPr>
            <a:r>
              <a:rPr lang="ko-KR" altLang="en-US" dirty="0">
                <a:solidFill>
                  <a:schemeClr val="dk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선호하는 운동 종류 파악</a:t>
            </a:r>
            <a:endParaRPr lang="en-US" altLang="ko-KR" dirty="0">
              <a:solidFill>
                <a:schemeClr val="dk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457200" lvl="0" indent="-323850" algn="l" rtl="0">
              <a:lnSpc>
                <a:spcPct val="150000"/>
              </a:lnSpc>
              <a:spcBef>
                <a:spcPts val="170"/>
              </a:spcBef>
              <a:spcAft>
                <a:spcPts val="0"/>
              </a:spcAft>
              <a:buClr>
                <a:schemeClr val="dk1"/>
              </a:buClr>
              <a:buSzPts val="1500"/>
              <a:buChar char="➔"/>
            </a:pPr>
            <a:r>
              <a:rPr lang="ko-KR" altLang="en-US" dirty="0">
                <a:solidFill>
                  <a:schemeClr val="dk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Open Sans"/>
                <a:sym typeface="Open Sans"/>
              </a:rPr>
              <a:t>부족한 부분 파악 가능</a:t>
            </a:r>
            <a:endParaRPr dirty="0">
              <a:solidFill>
                <a:schemeClr val="dk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dirty="0">
              <a:solidFill>
                <a:schemeClr val="dk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dirty="0">
              <a:solidFill>
                <a:schemeClr val="dk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  <a:cs typeface="Open Sans"/>
              <a:sym typeface="Open Sans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DA11ACA6-1320-6D05-42A2-83B5F9A083B9}"/>
              </a:ext>
            </a:extLst>
          </p:cNvPr>
          <p:cNvSpPr/>
          <p:nvPr/>
        </p:nvSpPr>
        <p:spPr>
          <a:xfrm>
            <a:off x="5454680" y="1157009"/>
            <a:ext cx="2131910" cy="540312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dk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운동 기록 한 눈에 보기</a:t>
            </a:r>
            <a:endParaRPr lang="en-US" altLang="ko-KR" sz="1400" b="1" dirty="0">
              <a:solidFill>
                <a:schemeClr val="dk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82B9C767-F0E5-CEF2-54B3-54C0E800CFB5}"/>
              </a:ext>
            </a:extLst>
          </p:cNvPr>
          <p:cNvSpPr/>
          <p:nvPr/>
        </p:nvSpPr>
        <p:spPr>
          <a:xfrm>
            <a:off x="1557412" y="1157009"/>
            <a:ext cx="2131910" cy="540312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>
                <a:solidFill>
                  <a:schemeClr val="dk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운동 종류별 비디오 목록</a:t>
            </a:r>
            <a:endParaRPr lang="en-US" altLang="ko-KR" sz="1400" b="1" dirty="0">
              <a:solidFill>
                <a:schemeClr val="dk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130382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4"/>
          <p:cNvSpPr/>
          <p:nvPr/>
        </p:nvSpPr>
        <p:spPr>
          <a:xfrm>
            <a:off x="4216750" y="767150"/>
            <a:ext cx="648600" cy="911400"/>
          </a:xfrm>
          <a:prstGeom prst="rect">
            <a:avLst/>
          </a:prstGeom>
          <a:solidFill>
            <a:srgbClr val="B3D0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24"/>
          <p:cNvSpPr/>
          <p:nvPr/>
        </p:nvSpPr>
        <p:spPr>
          <a:xfrm>
            <a:off x="430425" y="301725"/>
            <a:ext cx="648600" cy="4558500"/>
          </a:xfrm>
          <a:prstGeom prst="rect">
            <a:avLst/>
          </a:prstGeom>
          <a:solidFill>
            <a:srgbClr val="B3D0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24"/>
          <p:cNvSpPr/>
          <p:nvPr/>
        </p:nvSpPr>
        <p:spPr>
          <a:xfrm>
            <a:off x="8064975" y="292500"/>
            <a:ext cx="648600" cy="4558500"/>
          </a:xfrm>
          <a:prstGeom prst="rect">
            <a:avLst/>
          </a:prstGeom>
          <a:solidFill>
            <a:srgbClr val="B3D0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24"/>
          <p:cNvSpPr txBox="1">
            <a:spLocks noGrp="1"/>
          </p:cNvSpPr>
          <p:nvPr>
            <p:ph type="title" idx="4294967295"/>
          </p:nvPr>
        </p:nvSpPr>
        <p:spPr>
          <a:xfrm>
            <a:off x="2155400" y="2248350"/>
            <a:ext cx="4848600" cy="6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 dirty="0">
                <a:solidFill>
                  <a:srgbClr val="666666"/>
                </a:solidFill>
                <a:latin typeface="Maven Pro" pitchFamily="2" charset="0"/>
                <a:ea typeface="Maven Pro"/>
                <a:cs typeface="Maven Pro"/>
                <a:sym typeface="Maven Pro"/>
              </a:rPr>
              <a:t>3. </a:t>
            </a:r>
            <a:r>
              <a:rPr lang="en-US" sz="3200" b="1" dirty="0">
                <a:solidFill>
                  <a:srgbClr val="666666"/>
                </a:solidFill>
                <a:latin typeface="Maven Pro" pitchFamily="2" charset="0"/>
                <a:ea typeface="Maven Pro"/>
                <a:cs typeface="Maven Pro"/>
                <a:sym typeface="Maven Pro"/>
              </a:rPr>
              <a:t>Result</a:t>
            </a:r>
            <a:endParaRPr sz="3200" b="1" dirty="0">
              <a:solidFill>
                <a:srgbClr val="666666"/>
              </a:solidFill>
              <a:latin typeface="Maven Pro" pitchFamily="2" charset="0"/>
              <a:ea typeface="Maven Pro"/>
              <a:cs typeface="Maven Pro"/>
              <a:sym typeface="Maven Pro"/>
            </a:endParaRPr>
          </a:p>
        </p:txBody>
      </p:sp>
      <p:sp>
        <p:nvSpPr>
          <p:cNvPr id="168" name="Google Shape;168;p24"/>
          <p:cNvSpPr/>
          <p:nvPr/>
        </p:nvSpPr>
        <p:spPr>
          <a:xfrm>
            <a:off x="2260150" y="2081225"/>
            <a:ext cx="4653900" cy="1002600"/>
          </a:xfrm>
          <a:prstGeom prst="rect">
            <a:avLst/>
          </a:prstGeom>
          <a:noFill/>
          <a:ln w="152400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133598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화살이(가) 표시된 사진&#10;&#10;자동 생성된 설명">
            <a:extLst>
              <a:ext uri="{FF2B5EF4-FFF2-40B4-BE49-F238E27FC236}">
                <a16:creationId xmlns:a16="http://schemas.microsoft.com/office/drawing/2014/main" id="{6D332D8E-E0DC-4DB8-4979-7FD16DF6E8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618" y="1586633"/>
            <a:ext cx="3942800" cy="1849324"/>
          </a:xfrm>
          <a:prstGeom prst="rect">
            <a:avLst/>
          </a:prstGeom>
        </p:spPr>
      </p:pic>
      <p:cxnSp>
        <p:nvCxnSpPr>
          <p:cNvPr id="95" name="Google Shape;95;p18"/>
          <p:cNvCxnSpPr/>
          <p:nvPr/>
        </p:nvCxnSpPr>
        <p:spPr>
          <a:xfrm>
            <a:off x="316050" y="687525"/>
            <a:ext cx="8493900" cy="3900"/>
          </a:xfrm>
          <a:prstGeom prst="straightConnector1">
            <a:avLst/>
          </a:prstGeom>
          <a:noFill/>
          <a:ln w="19050" cap="flat" cmpd="sng">
            <a:solidFill>
              <a:srgbClr val="B6D7A8"/>
            </a:solidFill>
            <a:prstDash val="dot"/>
            <a:round/>
            <a:headEnd type="none" w="sm" len="sm"/>
            <a:tailEnd type="none" w="sm" len="sm"/>
          </a:ln>
        </p:spPr>
      </p:cxnSp>
      <p:sp>
        <p:nvSpPr>
          <p:cNvPr id="97" name="Google Shape;97;p18"/>
          <p:cNvSpPr txBox="1"/>
          <p:nvPr/>
        </p:nvSpPr>
        <p:spPr>
          <a:xfrm>
            <a:off x="629200" y="691425"/>
            <a:ext cx="3942800" cy="3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Maven Pro"/>
                <a:sym typeface="Maven Pro"/>
              </a:rPr>
              <a:t>◾ </a:t>
            </a:r>
            <a:r>
              <a:rPr lang="ko-KR" altLang="en-US" sz="16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Maven Pro"/>
                <a:sym typeface="Maven Pro"/>
              </a:rPr>
              <a:t>시연 예시</a:t>
            </a:r>
            <a:endParaRPr sz="1600" b="1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  <a:cs typeface="Maven Pro"/>
              <a:sym typeface="Maven Pro"/>
            </a:endParaRPr>
          </a:p>
        </p:txBody>
      </p:sp>
      <p:sp>
        <p:nvSpPr>
          <p:cNvPr id="4" name="Google Shape;94;p18">
            <a:extLst>
              <a:ext uri="{FF2B5EF4-FFF2-40B4-BE49-F238E27FC236}">
                <a16:creationId xmlns:a16="http://schemas.microsoft.com/office/drawing/2014/main" id="{463EDC01-B650-7851-718C-EBAEAEB9B8A3}"/>
              </a:ext>
            </a:extLst>
          </p:cNvPr>
          <p:cNvSpPr txBox="1">
            <a:spLocks/>
          </p:cNvSpPr>
          <p:nvPr/>
        </p:nvSpPr>
        <p:spPr>
          <a:xfrm>
            <a:off x="192400" y="104327"/>
            <a:ext cx="8724600" cy="6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B3D0C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B3D0C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B3D0C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B3D0C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B3D0C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B3D0C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B3D0C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B3D0C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B3D0C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5400">
              <a:buClr>
                <a:schemeClr val="dk2"/>
              </a:buClr>
              <a:buSzPts val="3200"/>
            </a:pPr>
            <a:r>
              <a:rPr lang="en-US" sz="3200" dirty="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3. Result</a:t>
            </a:r>
          </a:p>
        </p:txBody>
      </p:sp>
      <p:sp>
        <p:nvSpPr>
          <p:cNvPr id="9" name="Google Shape;97;p18">
            <a:extLst>
              <a:ext uri="{FF2B5EF4-FFF2-40B4-BE49-F238E27FC236}">
                <a16:creationId xmlns:a16="http://schemas.microsoft.com/office/drawing/2014/main" id="{ADDC54B3-A044-7A0E-58DA-B9A2292D2ACB}"/>
              </a:ext>
            </a:extLst>
          </p:cNvPr>
          <p:cNvSpPr txBox="1"/>
          <p:nvPr/>
        </p:nvSpPr>
        <p:spPr>
          <a:xfrm>
            <a:off x="629200" y="1130148"/>
            <a:ext cx="1807807" cy="3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6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ven Pro"/>
                <a:sym typeface="Maven Pro"/>
              </a:rPr>
              <a:t>• </a:t>
            </a:r>
            <a:r>
              <a:rPr lang="ko-KR" altLang="en-US" sz="16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ven Pro"/>
                <a:sym typeface="Maven Pro"/>
              </a:rPr>
              <a:t>회원 관리</a:t>
            </a:r>
            <a:endParaRPr sz="1600" b="1" dirty="0">
              <a:latin typeface="나눔스퀘어_ac Bold" panose="020B0600000101010101" pitchFamily="50" charset="-127"/>
              <a:ea typeface="나눔스퀘어_ac Bold" panose="020B0600000101010101" pitchFamily="50" charset="-127"/>
              <a:cs typeface="Maven Pro"/>
              <a:sym typeface="Maven Pro"/>
            </a:endParaRPr>
          </a:p>
        </p:txBody>
      </p:sp>
      <p:pic>
        <p:nvPicPr>
          <p:cNvPr id="6" name="그림 5" descr="화살이(가) 표시된 사진&#10;&#10;자동 생성된 설명">
            <a:extLst>
              <a:ext uri="{FF2B5EF4-FFF2-40B4-BE49-F238E27FC236}">
                <a16:creationId xmlns:a16="http://schemas.microsoft.com/office/drawing/2014/main" id="{DC27A771-AE69-595D-C2EB-4FD6C5C8B7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4901" y="2025356"/>
            <a:ext cx="3952293" cy="1849324"/>
          </a:xfrm>
          <a:prstGeom prst="rect">
            <a:avLst/>
          </a:prstGeom>
        </p:spPr>
      </p:pic>
      <p:sp>
        <p:nvSpPr>
          <p:cNvPr id="8" name="Google Shape;93;p18">
            <a:extLst>
              <a:ext uri="{FF2B5EF4-FFF2-40B4-BE49-F238E27FC236}">
                <a16:creationId xmlns:a16="http://schemas.microsoft.com/office/drawing/2014/main" id="{8077495A-B594-9031-0AE2-FF57FB238588}"/>
              </a:ext>
            </a:extLst>
          </p:cNvPr>
          <p:cNvSpPr txBox="1"/>
          <p:nvPr/>
        </p:nvSpPr>
        <p:spPr>
          <a:xfrm>
            <a:off x="753842" y="4013352"/>
            <a:ext cx="7279815" cy="57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➔"/>
            </a:pPr>
            <a:r>
              <a:rPr lang="en-US" dirty="0">
                <a:solidFill>
                  <a:schemeClr val="dk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Open Sans"/>
                <a:sym typeface="Open Sans"/>
              </a:rPr>
              <a:t>CRUD </a:t>
            </a:r>
            <a:r>
              <a:rPr lang="ko-KR" altLang="en-US" dirty="0">
                <a:solidFill>
                  <a:schemeClr val="dk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Open Sans"/>
                <a:sym typeface="Open Sans"/>
              </a:rPr>
              <a:t>방식의 회원 관리 시스템 구현</a:t>
            </a:r>
            <a:r>
              <a:rPr lang="en-US" altLang="ko-KR" dirty="0">
                <a:solidFill>
                  <a:schemeClr val="dk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Open Sans"/>
                <a:sym typeface="Open Sans"/>
              </a:rPr>
              <a:t>, </a:t>
            </a:r>
            <a:r>
              <a:rPr lang="ko-KR" altLang="en-US" dirty="0">
                <a:solidFill>
                  <a:schemeClr val="dk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Open Sans"/>
                <a:sym typeface="Open Sans"/>
              </a:rPr>
              <a:t>회원가입</a:t>
            </a:r>
            <a:r>
              <a:rPr lang="en-US" altLang="ko-KR" dirty="0">
                <a:solidFill>
                  <a:schemeClr val="dk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Open Sans"/>
                <a:sym typeface="Open Sans"/>
              </a:rPr>
              <a:t>, </a:t>
            </a:r>
            <a:r>
              <a:rPr lang="ko-KR" altLang="en-US" dirty="0">
                <a:solidFill>
                  <a:schemeClr val="dk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Open Sans"/>
                <a:sym typeface="Open Sans"/>
              </a:rPr>
              <a:t>로그인</a:t>
            </a:r>
            <a:r>
              <a:rPr lang="en-US" altLang="ko-KR" dirty="0">
                <a:solidFill>
                  <a:schemeClr val="dk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Open Sans"/>
                <a:sym typeface="Open Sans"/>
              </a:rPr>
              <a:t>, </a:t>
            </a:r>
            <a:r>
              <a:rPr lang="ko-KR" altLang="en-US" dirty="0">
                <a:solidFill>
                  <a:schemeClr val="dk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Open Sans"/>
                <a:sym typeface="Open Sans"/>
              </a:rPr>
              <a:t>회원정보 수정 가능</a:t>
            </a:r>
            <a:endParaRPr dirty="0">
              <a:solidFill>
                <a:schemeClr val="dk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  <a:cs typeface="Open Sans"/>
              <a:sym typeface="Open Sans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9B24A5A-536F-2F0F-639E-F5FD15F301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6306" y="1477949"/>
            <a:ext cx="1964065" cy="2475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8106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5" name="Google Shape;95;p18"/>
          <p:cNvCxnSpPr/>
          <p:nvPr/>
        </p:nvCxnSpPr>
        <p:spPr>
          <a:xfrm>
            <a:off x="316050" y="687525"/>
            <a:ext cx="8493900" cy="3900"/>
          </a:xfrm>
          <a:prstGeom prst="straightConnector1">
            <a:avLst/>
          </a:prstGeom>
          <a:noFill/>
          <a:ln w="19050" cap="flat" cmpd="sng">
            <a:solidFill>
              <a:srgbClr val="B6D7A8"/>
            </a:solidFill>
            <a:prstDash val="dot"/>
            <a:round/>
            <a:headEnd type="none" w="sm" len="sm"/>
            <a:tailEnd type="none" w="sm" len="sm"/>
          </a:ln>
        </p:spPr>
      </p:cxnSp>
      <p:sp>
        <p:nvSpPr>
          <p:cNvPr id="97" name="Google Shape;97;p18"/>
          <p:cNvSpPr txBox="1"/>
          <p:nvPr/>
        </p:nvSpPr>
        <p:spPr>
          <a:xfrm>
            <a:off x="629200" y="691425"/>
            <a:ext cx="3942800" cy="3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Maven Pro"/>
                <a:sym typeface="Maven Pro"/>
              </a:rPr>
              <a:t>◾ </a:t>
            </a:r>
            <a:r>
              <a:rPr lang="ko-KR" altLang="en-US" sz="16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Maven Pro"/>
                <a:sym typeface="Maven Pro"/>
              </a:rPr>
              <a:t>시연 예시</a:t>
            </a:r>
            <a:endParaRPr sz="1600" b="1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  <a:cs typeface="Maven Pro"/>
              <a:sym typeface="Maven Pro"/>
            </a:endParaRPr>
          </a:p>
        </p:txBody>
      </p:sp>
      <p:sp>
        <p:nvSpPr>
          <p:cNvPr id="4" name="Google Shape;94;p18">
            <a:extLst>
              <a:ext uri="{FF2B5EF4-FFF2-40B4-BE49-F238E27FC236}">
                <a16:creationId xmlns:a16="http://schemas.microsoft.com/office/drawing/2014/main" id="{463EDC01-B650-7851-718C-EBAEAEB9B8A3}"/>
              </a:ext>
            </a:extLst>
          </p:cNvPr>
          <p:cNvSpPr txBox="1">
            <a:spLocks/>
          </p:cNvSpPr>
          <p:nvPr/>
        </p:nvSpPr>
        <p:spPr>
          <a:xfrm>
            <a:off x="192400" y="104327"/>
            <a:ext cx="8724600" cy="6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B3D0C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B3D0C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B3D0C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B3D0C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B3D0C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B3D0C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B3D0C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B3D0C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B3D0C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5400">
              <a:buClr>
                <a:schemeClr val="dk2"/>
              </a:buClr>
              <a:buSzPts val="3200"/>
            </a:pPr>
            <a:r>
              <a:rPr lang="en-US" sz="3200" dirty="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3. Result</a:t>
            </a:r>
          </a:p>
        </p:txBody>
      </p:sp>
      <p:sp>
        <p:nvSpPr>
          <p:cNvPr id="9" name="Google Shape;97;p18">
            <a:extLst>
              <a:ext uri="{FF2B5EF4-FFF2-40B4-BE49-F238E27FC236}">
                <a16:creationId xmlns:a16="http://schemas.microsoft.com/office/drawing/2014/main" id="{ADDC54B3-A044-7A0E-58DA-B9A2292D2ACB}"/>
              </a:ext>
            </a:extLst>
          </p:cNvPr>
          <p:cNvSpPr txBox="1"/>
          <p:nvPr/>
        </p:nvSpPr>
        <p:spPr>
          <a:xfrm>
            <a:off x="629200" y="1130148"/>
            <a:ext cx="1807807" cy="3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6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ven Pro"/>
                <a:sym typeface="Maven Pro"/>
              </a:rPr>
              <a:t>• </a:t>
            </a:r>
            <a:r>
              <a:rPr lang="ko-KR" altLang="en-US" sz="16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ven Pro"/>
                <a:sym typeface="Maven Pro"/>
              </a:rPr>
              <a:t>영상 관리</a:t>
            </a:r>
            <a:endParaRPr sz="1600" b="1" dirty="0">
              <a:latin typeface="나눔스퀘어_ac Bold" panose="020B0600000101010101" pitchFamily="50" charset="-127"/>
              <a:ea typeface="나눔스퀘어_ac Bold" panose="020B0600000101010101" pitchFamily="50" charset="-127"/>
              <a:cs typeface="Maven Pro"/>
              <a:sym typeface="Maven Pro"/>
            </a:endParaRPr>
          </a:p>
        </p:txBody>
      </p:sp>
      <p:sp>
        <p:nvSpPr>
          <p:cNvPr id="8" name="Google Shape;93;p18">
            <a:extLst>
              <a:ext uri="{FF2B5EF4-FFF2-40B4-BE49-F238E27FC236}">
                <a16:creationId xmlns:a16="http://schemas.microsoft.com/office/drawing/2014/main" id="{8077495A-B594-9031-0AE2-FF57FB238588}"/>
              </a:ext>
            </a:extLst>
          </p:cNvPr>
          <p:cNvSpPr txBox="1"/>
          <p:nvPr/>
        </p:nvSpPr>
        <p:spPr>
          <a:xfrm>
            <a:off x="1041590" y="3427397"/>
            <a:ext cx="5529241" cy="12861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➔"/>
            </a:pPr>
            <a:r>
              <a:rPr lang="ko-KR" altLang="en-US" dirty="0">
                <a:solidFill>
                  <a:schemeClr val="dk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Open Sans"/>
                <a:sym typeface="Open Sans"/>
              </a:rPr>
              <a:t>영상 </a:t>
            </a:r>
            <a:r>
              <a:rPr lang="ko-KR" altLang="en-US" dirty="0" err="1">
                <a:solidFill>
                  <a:schemeClr val="dk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Open Sans"/>
                <a:sym typeface="Open Sans"/>
              </a:rPr>
              <a:t>좋아요를</a:t>
            </a:r>
            <a:r>
              <a:rPr lang="ko-KR" altLang="en-US" dirty="0">
                <a:solidFill>
                  <a:schemeClr val="dk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Open Sans"/>
                <a:sym typeface="Open Sans"/>
              </a:rPr>
              <a:t> 누르고</a:t>
            </a:r>
            <a:r>
              <a:rPr lang="en-US" altLang="ko-KR" dirty="0">
                <a:solidFill>
                  <a:schemeClr val="dk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Open Sans"/>
                <a:sym typeface="Open Sans"/>
              </a:rPr>
              <a:t>,</a:t>
            </a:r>
            <a:r>
              <a:rPr lang="ko-KR" altLang="en-US" dirty="0">
                <a:solidFill>
                  <a:schemeClr val="dk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Open Sans"/>
                <a:sym typeface="Open Sans"/>
              </a:rPr>
              <a:t> </a:t>
            </a:r>
            <a:r>
              <a:rPr lang="ko-KR" altLang="en-US" dirty="0" err="1">
                <a:solidFill>
                  <a:schemeClr val="dk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Open Sans"/>
                <a:sym typeface="Open Sans"/>
              </a:rPr>
              <a:t>좋아요를</a:t>
            </a:r>
            <a:r>
              <a:rPr lang="ko-KR" altLang="en-US" dirty="0">
                <a:solidFill>
                  <a:schemeClr val="dk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Open Sans"/>
                <a:sym typeface="Open Sans"/>
              </a:rPr>
              <a:t> 누른 영상 목록만 불러오기</a:t>
            </a:r>
            <a:endParaRPr lang="en-US" altLang="ko-KR" dirty="0">
              <a:solidFill>
                <a:schemeClr val="dk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  <a:cs typeface="Open Sans"/>
              <a:sym typeface="Open Sans"/>
            </a:endParaRPr>
          </a:p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➔"/>
            </a:pPr>
            <a:r>
              <a:rPr lang="ko-KR" altLang="en-US" dirty="0">
                <a:solidFill>
                  <a:schemeClr val="dk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Open Sans"/>
                <a:sym typeface="Open Sans"/>
              </a:rPr>
              <a:t>운동 종류별로 목독 띄우기</a:t>
            </a:r>
            <a:endParaRPr lang="en-US" altLang="ko-KR" dirty="0">
              <a:solidFill>
                <a:schemeClr val="dk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  <a:cs typeface="Open Sans"/>
              <a:sym typeface="Open Sans"/>
            </a:endParaRPr>
          </a:p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➔"/>
            </a:pPr>
            <a:r>
              <a:rPr lang="ko-KR" altLang="en-US" dirty="0">
                <a:solidFill>
                  <a:schemeClr val="dk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Open Sans"/>
                <a:sym typeface="Open Sans"/>
              </a:rPr>
              <a:t>조회수</a:t>
            </a:r>
            <a:r>
              <a:rPr lang="en-US" altLang="ko-KR" dirty="0">
                <a:solidFill>
                  <a:schemeClr val="dk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Open Sans"/>
                <a:sym typeface="Open Sans"/>
              </a:rPr>
              <a:t>, </a:t>
            </a:r>
            <a:r>
              <a:rPr lang="ko-KR" altLang="en-US" dirty="0">
                <a:solidFill>
                  <a:schemeClr val="dk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Open Sans"/>
                <a:sym typeface="Open Sans"/>
              </a:rPr>
              <a:t>좋아요 수</a:t>
            </a:r>
            <a:r>
              <a:rPr lang="en-US" altLang="ko-KR" dirty="0">
                <a:solidFill>
                  <a:schemeClr val="dk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Open Sans"/>
                <a:sym typeface="Open Sans"/>
              </a:rPr>
              <a:t>, </a:t>
            </a:r>
            <a:r>
              <a:rPr lang="ko-KR" altLang="en-US" dirty="0">
                <a:solidFill>
                  <a:schemeClr val="dk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Open Sans"/>
                <a:sym typeface="Open Sans"/>
              </a:rPr>
              <a:t>등록 시간을 기준으로 영상 순서 정렬</a:t>
            </a:r>
            <a:endParaRPr dirty="0">
              <a:solidFill>
                <a:schemeClr val="dk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  <a:cs typeface="Open Sans"/>
              <a:sym typeface="Open San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2EAB7C-4559-F704-29FE-22F6F1D98D94}"/>
              </a:ext>
            </a:extLst>
          </p:cNvPr>
          <p:cNvSpPr txBox="1"/>
          <p:nvPr/>
        </p:nvSpPr>
        <p:spPr>
          <a:xfrm>
            <a:off x="1581104" y="3146016"/>
            <a:ext cx="20356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비디오 목록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7111A7F-4E71-1492-998A-B566BCF9B9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687" y="1509730"/>
            <a:ext cx="3475152" cy="160112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30070AC-D18E-A833-F5AB-45AD22A1E1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3256" y="1509730"/>
            <a:ext cx="3475153" cy="163558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1C8250F-DF0B-0CE4-FE44-3E3908C15FB4}"/>
              </a:ext>
            </a:extLst>
          </p:cNvPr>
          <p:cNvSpPr txBox="1"/>
          <p:nvPr/>
        </p:nvSpPr>
        <p:spPr>
          <a:xfrm>
            <a:off x="5553017" y="3182867"/>
            <a:ext cx="20356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비디오 상세 보기</a:t>
            </a:r>
          </a:p>
        </p:txBody>
      </p:sp>
    </p:spTree>
    <p:extLst>
      <p:ext uri="{BB962C8B-B14F-4D97-AF65-F5344CB8AC3E}">
        <p14:creationId xmlns:p14="http://schemas.microsoft.com/office/powerpoint/2010/main" val="31837761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5" name="Google Shape;95;p18"/>
          <p:cNvCxnSpPr/>
          <p:nvPr/>
        </p:nvCxnSpPr>
        <p:spPr>
          <a:xfrm>
            <a:off x="316050" y="687525"/>
            <a:ext cx="8493900" cy="3900"/>
          </a:xfrm>
          <a:prstGeom prst="straightConnector1">
            <a:avLst/>
          </a:prstGeom>
          <a:noFill/>
          <a:ln w="19050" cap="flat" cmpd="sng">
            <a:solidFill>
              <a:srgbClr val="B6D7A8"/>
            </a:solidFill>
            <a:prstDash val="dot"/>
            <a:round/>
            <a:headEnd type="none" w="sm" len="sm"/>
            <a:tailEnd type="none" w="sm" len="sm"/>
          </a:ln>
        </p:spPr>
      </p:cxnSp>
      <p:sp>
        <p:nvSpPr>
          <p:cNvPr id="97" name="Google Shape;97;p18"/>
          <p:cNvSpPr txBox="1"/>
          <p:nvPr/>
        </p:nvSpPr>
        <p:spPr>
          <a:xfrm>
            <a:off x="629200" y="691425"/>
            <a:ext cx="3942800" cy="3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Maven Pro"/>
                <a:sym typeface="Maven Pro"/>
              </a:rPr>
              <a:t>◾ </a:t>
            </a:r>
            <a:r>
              <a:rPr lang="ko-KR" altLang="en-US" sz="16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Maven Pro"/>
                <a:sym typeface="Maven Pro"/>
              </a:rPr>
              <a:t>시연 예시</a:t>
            </a:r>
            <a:endParaRPr sz="1600" b="1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  <a:cs typeface="Maven Pro"/>
              <a:sym typeface="Maven Pro"/>
            </a:endParaRPr>
          </a:p>
        </p:txBody>
      </p:sp>
      <p:sp>
        <p:nvSpPr>
          <p:cNvPr id="4" name="Google Shape;94;p18">
            <a:extLst>
              <a:ext uri="{FF2B5EF4-FFF2-40B4-BE49-F238E27FC236}">
                <a16:creationId xmlns:a16="http://schemas.microsoft.com/office/drawing/2014/main" id="{463EDC01-B650-7851-718C-EBAEAEB9B8A3}"/>
              </a:ext>
            </a:extLst>
          </p:cNvPr>
          <p:cNvSpPr txBox="1">
            <a:spLocks/>
          </p:cNvSpPr>
          <p:nvPr/>
        </p:nvSpPr>
        <p:spPr>
          <a:xfrm>
            <a:off x="192400" y="104327"/>
            <a:ext cx="8724600" cy="6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B3D0C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B3D0C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B3D0C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B3D0C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B3D0C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B3D0C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B3D0C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B3D0C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B3D0C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5400">
              <a:buClr>
                <a:schemeClr val="dk2"/>
              </a:buClr>
              <a:buSzPts val="3200"/>
            </a:pPr>
            <a:r>
              <a:rPr lang="en-US" sz="3200" dirty="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3. Result</a:t>
            </a:r>
          </a:p>
        </p:txBody>
      </p:sp>
      <p:sp>
        <p:nvSpPr>
          <p:cNvPr id="9" name="Google Shape;97;p18">
            <a:extLst>
              <a:ext uri="{FF2B5EF4-FFF2-40B4-BE49-F238E27FC236}">
                <a16:creationId xmlns:a16="http://schemas.microsoft.com/office/drawing/2014/main" id="{ADDC54B3-A044-7A0E-58DA-B9A2292D2ACB}"/>
              </a:ext>
            </a:extLst>
          </p:cNvPr>
          <p:cNvSpPr txBox="1"/>
          <p:nvPr/>
        </p:nvSpPr>
        <p:spPr>
          <a:xfrm>
            <a:off x="629200" y="1130148"/>
            <a:ext cx="1807807" cy="3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6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ven Pro"/>
                <a:sym typeface="Maven Pro"/>
              </a:rPr>
              <a:t>• </a:t>
            </a:r>
            <a:r>
              <a:rPr lang="ko-KR" altLang="en-US" sz="16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ven Pro"/>
                <a:sym typeface="Maven Pro"/>
              </a:rPr>
              <a:t>게시글</a:t>
            </a:r>
            <a:r>
              <a:rPr lang="en-US" altLang="ko-KR" sz="16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ven Pro"/>
                <a:sym typeface="Maven Pro"/>
              </a:rPr>
              <a:t>, </a:t>
            </a:r>
            <a:r>
              <a:rPr lang="ko-KR" altLang="en-US" sz="16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ven Pro"/>
                <a:sym typeface="Maven Pro"/>
              </a:rPr>
              <a:t>댓글 관리</a:t>
            </a:r>
            <a:endParaRPr sz="1600" b="1" dirty="0">
              <a:latin typeface="나눔스퀘어_ac Bold" panose="020B0600000101010101" pitchFamily="50" charset="-127"/>
              <a:ea typeface="나눔스퀘어_ac Bold" panose="020B0600000101010101" pitchFamily="50" charset="-127"/>
              <a:cs typeface="Maven Pro"/>
              <a:sym typeface="Maven Pro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BF73CFF-5C3E-154A-80CF-2B336EA397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200" y="1539224"/>
            <a:ext cx="5091660" cy="2373152"/>
          </a:xfrm>
          <a:prstGeom prst="rect">
            <a:avLst/>
          </a:prstGeom>
        </p:spPr>
      </p:pic>
      <p:sp>
        <p:nvSpPr>
          <p:cNvPr id="14" name="Google Shape;93;p18">
            <a:extLst>
              <a:ext uri="{FF2B5EF4-FFF2-40B4-BE49-F238E27FC236}">
                <a16:creationId xmlns:a16="http://schemas.microsoft.com/office/drawing/2014/main" id="{329707EA-C3B2-AB1B-93C4-C24382FB7A37}"/>
              </a:ext>
            </a:extLst>
          </p:cNvPr>
          <p:cNvSpPr txBox="1"/>
          <p:nvPr/>
        </p:nvSpPr>
        <p:spPr>
          <a:xfrm>
            <a:off x="753842" y="4013352"/>
            <a:ext cx="7279815" cy="57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➔"/>
            </a:pPr>
            <a:r>
              <a:rPr lang="en-US" dirty="0">
                <a:solidFill>
                  <a:schemeClr val="dk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Open Sans"/>
                <a:sym typeface="Open Sans"/>
              </a:rPr>
              <a:t>CRUD </a:t>
            </a:r>
            <a:r>
              <a:rPr lang="ko-KR" altLang="en-US" dirty="0">
                <a:solidFill>
                  <a:schemeClr val="dk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Open Sans"/>
                <a:sym typeface="Open Sans"/>
              </a:rPr>
              <a:t>방식의 게시판</a:t>
            </a:r>
            <a:r>
              <a:rPr lang="en-US" altLang="ko-KR" dirty="0">
                <a:solidFill>
                  <a:schemeClr val="dk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Open Sans"/>
                <a:sym typeface="Open Sans"/>
              </a:rPr>
              <a:t>, </a:t>
            </a:r>
            <a:r>
              <a:rPr lang="ko-KR" altLang="en-US" dirty="0">
                <a:solidFill>
                  <a:schemeClr val="dk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Open Sans"/>
                <a:sym typeface="Open Sans"/>
              </a:rPr>
              <a:t>댓글 관리 시스템 구현</a:t>
            </a:r>
            <a:r>
              <a:rPr lang="en-US" altLang="ko-KR" dirty="0">
                <a:solidFill>
                  <a:schemeClr val="dk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Open Sans"/>
                <a:sym typeface="Open Sans"/>
              </a:rPr>
              <a:t>, </a:t>
            </a:r>
            <a:r>
              <a:rPr lang="ko-KR" altLang="en-US" dirty="0">
                <a:solidFill>
                  <a:schemeClr val="dk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Open Sans"/>
                <a:sym typeface="Open Sans"/>
              </a:rPr>
              <a:t>작성</a:t>
            </a:r>
            <a:r>
              <a:rPr lang="en-US" altLang="ko-KR" dirty="0">
                <a:solidFill>
                  <a:schemeClr val="dk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Open Sans"/>
                <a:sym typeface="Open Sans"/>
              </a:rPr>
              <a:t>, </a:t>
            </a:r>
            <a:r>
              <a:rPr lang="ko-KR" altLang="en-US" dirty="0">
                <a:solidFill>
                  <a:schemeClr val="dk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Open Sans"/>
                <a:sym typeface="Open Sans"/>
              </a:rPr>
              <a:t>수정</a:t>
            </a:r>
            <a:r>
              <a:rPr lang="en-US" altLang="ko-KR" dirty="0">
                <a:solidFill>
                  <a:schemeClr val="dk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Open Sans"/>
                <a:sym typeface="Open Sans"/>
              </a:rPr>
              <a:t>, </a:t>
            </a:r>
            <a:r>
              <a:rPr lang="ko-KR" altLang="en-US" dirty="0">
                <a:solidFill>
                  <a:schemeClr val="dk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Open Sans"/>
                <a:sym typeface="Open Sans"/>
              </a:rPr>
              <a:t>삭제</a:t>
            </a:r>
            <a:r>
              <a:rPr lang="en-US" altLang="ko-KR" dirty="0">
                <a:solidFill>
                  <a:schemeClr val="dk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Open Sans"/>
                <a:sym typeface="Open Sans"/>
              </a:rPr>
              <a:t>, </a:t>
            </a:r>
            <a:r>
              <a:rPr lang="ko-KR" altLang="en-US" dirty="0">
                <a:solidFill>
                  <a:schemeClr val="dk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Open Sans"/>
                <a:sym typeface="Open Sans"/>
              </a:rPr>
              <a:t>열람 가능</a:t>
            </a:r>
            <a:endParaRPr dirty="0">
              <a:solidFill>
                <a:schemeClr val="dk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  <a:cs typeface="Open Sans"/>
              <a:sym typeface="Open San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C735920-AB62-016A-E11A-1D95DF1AE4B7}"/>
              </a:ext>
            </a:extLst>
          </p:cNvPr>
          <p:cNvSpPr txBox="1"/>
          <p:nvPr/>
        </p:nvSpPr>
        <p:spPr>
          <a:xfrm>
            <a:off x="6101860" y="3348220"/>
            <a:ext cx="203562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사이드바로 게시판 목록 띄우기</a:t>
            </a:r>
            <a:endParaRPr lang="en-US" altLang="ko-KR" sz="1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ko-KR" altLang="en-US" sz="1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로그인 여부에 따라서 좋아요 목록이 달라진다</a:t>
            </a:r>
          </a:p>
        </p:txBody>
      </p:sp>
    </p:spTree>
    <p:extLst>
      <p:ext uri="{BB962C8B-B14F-4D97-AF65-F5344CB8AC3E}">
        <p14:creationId xmlns:p14="http://schemas.microsoft.com/office/powerpoint/2010/main" val="8458800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5" name="Google Shape;95;p18"/>
          <p:cNvCxnSpPr/>
          <p:nvPr/>
        </p:nvCxnSpPr>
        <p:spPr>
          <a:xfrm>
            <a:off x="316050" y="687525"/>
            <a:ext cx="8493900" cy="3900"/>
          </a:xfrm>
          <a:prstGeom prst="straightConnector1">
            <a:avLst/>
          </a:prstGeom>
          <a:noFill/>
          <a:ln w="19050" cap="flat" cmpd="sng">
            <a:solidFill>
              <a:srgbClr val="B6D7A8"/>
            </a:solidFill>
            <a:prstDash val="dot"/>
            <a:round/>
            <a:headEnd type="none" w="sm" len="sm"/>
            <a:tailEnd type="none" w="sm" len="sm"/>
          </a:ln>
        </p:spPr>
      </p:cxnSp>
      <p:sp>
        <p:nvSpPr>
          <p:cNvPr id="97" name="Google Shape;97;p18"/>
          <p:cNvSpPr txBox="1"/>
          <p:nvPr/>
        </p:nvSpPr>
        <p:spPr>
          <a:xfrm>
            <a:off x="629200" y="691425"/>
            <a:ext cx="3942800" cy="3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Maven Pro"/>
                <a:sym typeface="Maven Pro"/>
              </a:rPr>
              <a:t>◾ </a:t>
            </a:r>
            <a:r>
              <a:rPr lang="ko-KR" altLang="en-US" sz="16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Maven Pro"/>
                <a:sym typeface="Maven Pro"/>
              </a:rPr>
              <a:t>시연 예시</a:t>
            </a:r>
            <a:endParaRPr sz="1600" b="1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  <a:cs typeface="Maven Pro"/>
              <a:sym typeface="Maven Pro"/>
            </a:endParaRPr>
          </a:p>
        </p:txBody>
      </p:sp>
      <p:sp>
        <p:nvSpPr>
          <p:cNvPr id="4" name="Google Shape;94;p18">
            <a:extLst>
              <a:ext uri="{FF2B5EF4-FFF2-40B4-BE49-F238E27FC236}">
                <a16:creationId xmlns:a16="http://schemas.microsoft.com/office/drawing/2014/main" id="{463EDC01-B650-7851-718C-EBAEAEB9B8A3}"/>
              </a:ext>
            </a:extLst>
          </p:cNvPr>
          <p:cNvSpPr txBox="1">
            <a:spLocks/>
          </p:cNvSpPr>
          <p:nvPr/>
        </p:nvSpPr>
        <p:spPr>
          <a:xfrm>
            <a:off x="192400" y="104327"/>
            <a:ext cx="8724600" cy="6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B3D0C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B3D0C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B3D0C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B3D0C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B3D0C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B3D0C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B3D0C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B3D0C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B3D0C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5400">
              <a:buClr>
                <a:schemeClr val="dk2"/>
              </a:buClr>
              <a:buSzPts val="3200"/>
            </a:pPr>
            <a:r>
              <a:rPr lang="en-US" sz="3200" dirty="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3. Result</a:t>
            </a:r>
          </a:p>
        </p:txBody>
      </p:sp>
      <p:sp>
        <p:nvSpPr>
          <p:cNvPr id="9" name="Google Shape;97;p18">
            <a:extLst>
              <a:ext uri="{FF2B5EF4-FFF2-40B4-BE49-F238E27FC236}">
                <a16:creationId xmlns:a16="http://schemas.microsoft.com/office/drawing/2014/main" id="{ADDC54B3-A044-7A0E-58DA-B9A2292D2ACB}"/>
              </a:ext>
            </a:extLst>
          </p:cNvPr>
          <p:cNvSpPr txBox="1"/>
          <p:nvPr/>
        </p:nvSpPr>
        <p:spPr>
          <a:xfrm>
            <a:off x="629200" y="1130148"/>
            <a:ext cx="1807807" cy="3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6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ven Pro"/>
                <a:sym typeface="Maven Pro"/>
              </a:rPr>
              <a:t>• </a:t>
            </a:r>
            <a:r>
              <a:rPr lang="ko-KR" altLang="en-US" sz="16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ven Pro"/>
                <a:sym typeface="Maven Pro"/>
              </a:rPr>
              <a:t>게시글</a:t>
            </a:r>
            <a:r>
              <a:rPr lang="en-US" altLang="ko-KR" sz="16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ven Pro"/>
                <a:sym typeface="Maven Pro"/>
              </a:rPr>
              <a:t>, </a:t>
            </a:r>
            <a:r>
              <a:rPr lang="ko-KR" altLang="en-US" sz="16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ven Pro"/>
                <a:sym typeface="Maven Pro"/>
              </a:rPr>
              <a:t>댓글 관리</a:t>
            </a:r>
            <a:endParaRPr sz="1600" b="1" dirty="0">
              <a:latin typeface="나눔스퀘어_ac Bold" panose="020B0600000101010101" pitchFamily="50" charset="-127"/>
              <a:ea typeface="나눔스퀘어_ac Bold" panose="020B0600000101010101" pitchFamily="50" charset="-127"/>
              <a:cs typeface="Maven Pro"/>
              <a:sym typeface="Maven Pro"/>
            </a:endParaRPr>
          </a:p>
        </p:txBody>
      </p:sp>
      <p:sp>
        <p:nvSpPr>
          <p:cNvPr id="8" name="Google Shape;93;p18">
            <a:extLst>
              <a:ext uri="{FF2B5EF4-FFF2-40B4-BE49-F238E27FC236}">
                <a16:creationId xmlns:a16="http://schemas.microsoft.com/office/drawing/2014/main" id="{8077495A-B594-9031-0AE2-FF57FB238588}"/>
              </a:ext>
            </a:extLst>
          </p:cNvPr>
          <p:cNvSpPr txBox="1"/>
          <p:nvPr/>
        </p:nvSpPr>
        <p:spPr>
          <a:xfrm>
            <a:off x="753842" y="4013352"/>
            <a:ext cx="7279815" cy="57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➔"/>
            </a:pPr>
            <a:r>
              <a:rPr lang="en-US" dirty="0">
                <a:solidFill>
                  <a:schemeClr val="dk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Open Sans"/>
                <a:sym typeface="Open Sans"/>
              </a:rPr>
              <a:t>CRUD </a:t>
            </a:r>
            <a:r>
              <a:rPr lang="ko-KR" altLang="en-US" dirty="0">
                <a:solidFill>
                  <a:schemeClr val="dk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Open Sans"/>
                <a:sym typeface="Open Sans"/>
              </a:rPr>
              <a:t>방식의 게시판</a:t>
            </a:r>
            <a:r>
              <a:rPr lang="en-US" altLang="ko-KR" dirty="0">
                <a:solidFill>
                  <a:schemeClr val="dk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Open Sans"/>
                <a:sym typeface="Open Sans"/>
              </a:rPr>
              <a:t>, </a:t>
            </a:r>
            <a:r>
              <a:rPr lang="ko-KR" altLang="en-US" dirty="0">
                <a:solidFill>
                  <a:schemeClr val="dk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Open Sans"/>
                <a:sym typeface="Open Sans"/>
              </a:rPr>
              <a:t>댓글 관리 시스템 구현</a:t>
            </a:r>
            <a:r>
              <a:rPr lang="en-US" altLang="ko-KR" dirty="0">
                <a:solidFill>
                  <a:schemeClr val="dk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Open Sans"/>
                <a:sym typeface="Open Sans"/>
              </a:rPr>
              <a:t>, </a:t>
            </a:r>
            <a:r>
              <a:rPr lang="ko-KR" altLang="en-US" dirty="0">
                <a:solidFill>
                  <a:schemeClr val="dk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Open Sans"/>
                <a:sym typeface="Open Sans"/>
              </a:rPr>
              <a:t>작성</a:t>
            </a:r>
            <a:r>
              <a:rPr lang="en-US" altLang="ko-KR" dirty="0">
                <a:solidFill>
                  <a:schemeClr val="dk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Open Sans"/>
                <a:sym typeface="Open Sans"/>
              </a:rPr>
              <a:t>, </a:t>
            </a:r>
            <a:r>
              <a:rPr lang="ko-KR" altLang="en-US" dirty="0">
                <a:solidFill>
                  <a:schemeClr val="dk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Open Sans"/>
                <a:sym typeface="Open Sans"/>
              </a:rPr>
              <a:t>수정</a:t>
            </a:r>
            <a:r>
              <a:rPr lang="en-US" altLang="ko-KR" dirty="0">
                <a:solidFill>
                  <a:schemeClr val="dk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Open Sans"/>
                <a:sym typeface="Open Sans"/>
              </a:rPr>
              <a:t>, </a:t>
            </a:r>
            <a:r>
              <a:rPr lang="ko-KR" altLang="en-US" dirty="0">
                <a:solidFill>
                  <a:schemeClr val="dk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Open Sans"/>
                <a:sym typeface="Open Sans"/>
              </a:rPr>
              <a:t>삭제</a:t>
            </a:r>
            <a:r>
              <a:rPr lang="en-US" altLang="ko-KR" dirty="0">
                <a:solidFill>
                  <a:schemeClr val="dk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Open Sans"/>
                <a:sym typeface="Open Sans"/>
              </a:rPr>
              <a:t>, </a:t>
            </a:r>
            <a:r>
              <a:rPr lang="ko-KR" altLang="en-US" dirty="0">
                <a:solidFill>
                  <a:schemeClr val="dk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Open Sans"/>
                <a:sym typeface="Open Sans"/>
              </a:rPr>
              <a:t>열람 가능</a:t>
            </a:r>
            <a:endParaRPr dirty="0">
              <a:solidFill>
                <a:schemeClr val="dk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  <a:cs typeface="Open Sans"/>
              <a:sym typeface="Open Sans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2612130-FD6A-908A-DB5C-9A61BE58FC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841" y="1624225"/>
            <a:ext cx="3800859" cy="1783873"/>
          </a:xfrm>
          <a:prstGeom prst="rect">
            <a:avLst/>
          </a:prstGeom>
        </p:spPr>
      </p:pic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EC59AF1C-54E0-9E0A-8FBA-5F5421E8CA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3902" y="1618324"/>
            <a:ext cx="3819580" cy="1778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1AC579B-F55F-0A3B-2861-E8765B0C6092}"/>
              </a:ext>
            </a:extLst>
          </p:cNvPr>
          <p:cNvSpPr txBox="1"/>
          <p:nvPr/>
        </p:nvSpPr>
        <p:spPr>
          <a:xfrm>
            <a:off x="1970313" y="3408098"/>
            <a:ext cx="20356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게시판의 게시글 목록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2EAB7C-4559-F704-29FE-22F6F1D98D94}"/>
              </a:ext>
            </a:extLst>
          </p:cNvPr>
          <p:cNvSpPr txBox="1"/>
          <p:nvPr/>
        </p:nvSpPr>
        <p:spPr>
          <a:xfrm>
            <a:off x="5900056" y="3408098"/>
            <a:ext cx="20356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게시판의 게시글 열람</a:t>
            </a:r>
          </a:p>
        </p:txBody>
      </p:sp>
    </p:spTree>
    <p:extLst>
      <p:ext uri="{BB962C8B-B14F-4D97-AF65-F5344CB8AC3E}">
        <p14:creationId xmlns:p14="http://schemas.microsoft.com/office/powerpoint/2010/main" val="42738220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5" name="Google Shape;95;p18"/>
          <p:cNvCxnSpPr/>
          <p:nvPr/>
        </p:nvCxnSpPr>
        <p:spPr>
          <a:xfrm>
            <a:off x="316050" y="687525"/>
            <a:ext cx="8493900" cy="3900"/>
          </a:xfrm>
          <a:prstGeom prst="straightConnector1">
            <a:avLst/>
          </a:prstGeom>
          <a:noFill/>
          <a:ln w="19050" cap="flat" cmpd="sng">
            <a:solidFill>
              <a:srgbClr val="B6D7A8"/>
            </a:solidFill>
            <a:prstDash val="dot"/>
            <a:round/>
            <a:headEnd type="none" w="sm" len="sm"/>
            <a:tailEnd type="none" w="sm" len="sm"/>
          </a:ln>
        </p:spPr>
      </p:cxnSp>
      <p:sp>
        <p:nvSpPr>
          <p:cNvPr id="97" name="Google Shape;97;p18"/>
          <p:cNvSpPr txBox="1"/>
          <p:nvPr/>
        </p:nvSpPr>
        <p:spPr>
          <a:xfrm>
            <a:off x="629200" y="691425"/>
            <a:ext cx="3942800" cy="3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Maven Pro"/>
                <a:sym typeface="Maven Pro"/>
              </a:rPr>
              <a:t>◾ </a:t>
            </a:r>
            <a:r>
              <a:rPr lang="ko-KR" altLang="en-US" sz="16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Maven Pro"/>
                <a:sym typeface="Maven Pro"/>
              </a:rPr>
              <a:t>시연 예시</a:t>
            </a:r>
            <a:endParaRPr sz="1600" b="1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  <a:cs typeface="Maven Pro"/>
              <a:sym typeface="Maven Pro"/>
            </a:endParaRPr>
          </a:p>
        </p:txBody>
      </p:sp>
      <p:sp>
        <p:nvSpPr>
          <p:cNvPr id="4" name="Google Shape;94;p18">
            <a:extLst>
              <a:ext uri="{FF2B5EF4-FFF2-40B4-BE49-F238E27FC236}">
                <a16:creationId xmlns:a16="http://schemas.microsoft.com/office/drawing/2014/main" id="{463EDC01-B650-7851-718C-EBAEAEB9B8A3}"/>
              </a:ext>
            </a:extLst>
          </p:cNvPr>
          <p:cNvSpPr txBox="1">
            <a:spLocks/>
          </p:cNvSpPr>
          <p:nvPr/>
        </p:nvSpPr>
        <p:spPr>
          <a:xfrm>
            <a:off x="192400" y="104327"/>
            <a:ext cx="8724600" cy="6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B3D0C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B3D0C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B3D0C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B3D0C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B3D0C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B3D0C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B3D0C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B3D0C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B3D0C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5400">
              <a:buClr>
                <a:schemeClr val="dk2"/>
              </a:buClr>
              <a:buSzPts val="3200"/>
            </a:pPr>
            <a:r>
              <a:rPr lang="en-US" sz="3200" dirty="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3. Result</a:t>
            </a:r>
          </a:p>
        </p:txBody>
      </p:sp>
      <p:sp>
        <p:nvSpPr>
          <p:cNvPr id="9" name="Google Shape;97;p18">
            <a:extLst>
              <a:ext uri="{FF2B5EF4-FFF2-40B4-BE49-F238E27FC236}">
                <a16:creationId xmlns:a16="http://schemas.microsoft.com/office/drawing/2014/main" id="{ADDC54B3-A044-7A0E-58DA-B9A2292D2ACB}"/>
              </a:ext>
            </a:extLst>
          </p:cNvPr>
          <p:cNvSpPr txBox="1"/>
          <p:nvPr/>
        </p:nvSpPr>
        <p:spPr>
          <a:xfrm>
            <a:off x="629200" y="1130148"/>
            <a:ext cx="1807807" cy="3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6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ven Pro"/>
                <a:sym typeface="Maven Pro"/>
              </a:rPr>
              <a:t>• </a:t>
            </a:r>
            <a:r>
              <a:rPr lang="ko-KR" altLang="en-US" sz="16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ven Pro"/>
                <a:sym typeface="Maven Pro"/>
              </a:rPr>
              <a:t>친구 관리</a:t>
            </a:r>
            <a:endParaRPr sz="1600" b="1" dirty="0">
              <a:latin typeface="나눔스퀘어_ac Bold" panose="020B0600000101010101" pitchFamily="50" charset="-127"/>
              <a:ea typeface="나눔스퀘어_ac Bold" panose="020B0600000101010101" pitchFamily="50" charset="-127"/>
              <a:cs typeface="Maven Pro"/>
              <a:sym typeface="Maven Pro"/>
            </a:endParaRPr>
          </a:p>
        </p:txBody>
      </p:sp>
      <p:sp>
        <p:nvSpPr>
          <p:cNvPr id="8" name="Google Shape;93;p18">
            <a:extLst>
              <a:ext uri="{FF2B5EF4-FFF2-40B4-BE49-F238E27FC236}">
                <a16:creationId xmlns:a16="http://schemas.microsoft.com/office/drawing/2014/main" id="{8077495A-B594-9031-0AE2-FF57FB238588}"/>
              </a:ext>
            </a:extLst>
          </p:cNvPr>
          <p:cNvSpPr txBox="1"/>
          <p:nvPr/>
        </p:nvSpPr>
        <p:spPr>
          <a:xfrm>
            <a:off x="4572000" y="1788842"/>
            <a:ext cx="3707947" cy="2546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➔"/>
            </a:pPr>
            <a:r>
              <a:rPr lang="ko-KR" altLang="en-US" dirty="0">
                <a:solidFill>
                  <a:schemeClr val="dk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Open Sans"/>
                <a:sym typeface="Open Sans"/>
              </a:rPr>
              <a:t>운동 기록 한눈에 보기</a:t>
            </a:r>
            <a:r>
              <a:rPr lang="en-US" altLang="ko-KR" dirty="0">
                <a:solidFill>
                  <a:schemeClr val="dk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Open Sans"/>
                <a:sym typeface="Open Sans"/>
              </a:rPr>
              <a:t>(</a:t>
            </a:r>
            <a:r>
              <a:rPr lang="ko-KR" altLang="en-US" dirty="0">
                <a:solidFill>
                  <a:schemeClr val="dk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Open Sans"/>
                <a:sym typeface="Open Sans"/>
              </a:rPr>
              <a:t>달력</a:t>
            </a:r>
            <a:r>
              <a:rPr lang="en-US" altLang="ko-KR" dirty="0">
                <a:solidFill>
                  <a:schemeClr val="dk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Open Sans"/>
                <a:sym typeface="Open Sans"/>
              </a:rPr>
              <a:t>)</a:t>
            </a:r>
          </a:p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➔"/>
            </a:pPr>
            <a:r>
              <a:rPr lang="ko-KR" altLang="en-US" dirty="0">
                <a:solidFill>
                  <a:schemeClr val="dk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Open Sans"/>
                <a:sym typeface="Open Sans"/>
              </a:rPr>
              <a:t>내가 </a:t>
            </a:r>
            <a:r>
              <a:rPr lang="ko-KR" altLang="en-US" dirty="0" err="1">
                <a:solidFill>
                  <a:schemeClr val="dk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Open Sans"/>
                <a:sym typeface="Open Sans"/>
              </a:rPr>
              <a:t>팔로우</a:t>
            </a:r>
            <a:r>
              <a:rPr lang="ko-KR" altLang="en-US" dirty="0">
                <a:solidFill>
                  <a:schemeClr val="dk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Open Sans"/>
                <a:sym typeface="Open Sans"/>
              </a:rPr>
              <a:t> 하는 유저</a:t>
            </a:r>
            <a:r>
              <a:rPr lang="en-US" altLang="ko-KR" dirty="0">
                <a:solidFill>
                  <a:schemeClr val="dk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Open Sans"/>
                <a:sym typeface="Open Sans"/>
              </a:rPr>
              <a:t>, </a:t>
            </a:r>
            <a:r>
              <a:rPr lang="ko-KR" altLang="en-US" dirty="0">
                <a:solidFill>
                  <a:schemeClr val="dk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Open Sans"/>
                <a:sym typeface="Open Sans"/>
              </a:rPr>
              <a:t>나를 </a:t>
            </a:r>
            <a:r>
              <a:rPr lang="ko-KR" altLang="en-US" dirty="0" err="1">
                <a:solidFill>
                  <a:schemeClr val="dk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Open Sans"/>
                <a:sym typeface="Open Sans"/>
              </a:rPr>
              <a:t>팔로우</a:t>
            </a:r>
            <a:r>
              <a:rPr lang="ko-KR" altLang="en-US" dirty="0">
                <a:solidFill>
                  <a:schemeClr val="dk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Open Sans"/>
                <a:sym typeface="Open Sans"/>
              </a:rPr>
              <a:t> 하는 유저 목록 띄우기</a:t>
            </a:r>
            <a:endParaRPr lang="en-US" altLang="ko-KR" dirty="0">
              <a:solidFill>
                <a:schemeClr val="dk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  <a:cs typeface="Open Sans"/>
              <a:sym typeface="Open Sans"/>
            </a:endParaRPr>
          </a:p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➔"/>
            </a:pPr>
            <a:r>
              <a:rPr lang="ko-KR" altLang="en-US" dirty="0">
                <a:solidFill>
                  <a:schemeClr val="dk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Open Sans"/>
                <a:sym typeface="Open Sans"/>
              </a:rPr>
              <a:t>정보 공개 동의 여부에 따라서 개인 정보 요소 띄우기</a:t>
            </a:r>
            <a:endParaRPr lang="en-US" altLang="ko-KR" dirty="0">
              <a:solidFill>
                <a:schemeClr val="dk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  <a:cs typeface="Open Sans"/>
              <a:sym typeface="Open Sans"/>
            </a:endParaRPr>
          </a:p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➔"/>
            </a:pPr>
            <a:r>
              <a:rPr lang="ko-KR" altLang="en-US" dirty="0">
                <a:solidFill>
                  <a:schemeClr val="dk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Open Sans"/>
                <a:sym typeface="Open Sans"/>
              </a:rPr>
              <a:t>본인의 회원정보 수정</a:t>
            </a:r>
            <a:endParaRPr lang="en-US" altLang="ko-KR" dirty="0">
              <a:solidFill>
                <a:schemeClr val="dk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  <a:cs typeface="Open Sans"/>
              <a:sym typeface="Open Sans"/>
            </a:endParaRPr>
          </a:p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➔"/>
            </a:pPr>
            <a:r>
              <a:rPr lang="ko-KR" altLang="en-US" dirty="0">
                <a:solidFill>
                  <a:schemeClr val="dk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Open Sans"/>
                <a:sym typeface="Open Sans"/>
              </a:rPr>
              <a:t>다른 유저 </a:t>
            </a:r>
            <a:r>
              <a:rPr lang="ko-KR" altLang="en-US" dirty="0" err="1">
                <a:solidFill>
                  <a:schemeClr val="dk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Open Sans"/>
                <a:sym typeface="Open Sans"/>
              </a:rPr>
              <a:t>팔로우</a:t>
            </a:r>
            <a:endParaRPr dirty="0">
              <a:solidFill>
                <a:schemeClr val="dk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  <a:cs typeface="Open Sans"/>
              <a:sym typeface="Open San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2EAB7C-4559-F704-29FE-22F6F1D98D94}"/>
              </a:ext>
            </a:extLst>
          </p:cNvPr>
          <p:cNvSpPr txBox="1"/>
          <p:nvPr/>
        </p:nvSpPr>
        <p:spPr>
          <a:xfrm>
            <a:off x="2023049" y="4621897"/>
            <a:ext cx="20356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회원 정보 페이지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FA0D7B2-3EB8-FEEF-C8F8-203A2232E6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91" y="1242188"/>
            <a:ext cx="2575146" cy="334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4682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288C54A6-ED6C-A603-E19A-800EAC71DE87}"/>
              </a:ext>
            </a:extLst>
          </p:cNvPr>
          <p:cNvSpPr/>
          <p:nvPr/>
        </p:nvSpPr>
        <p:spPr>
          <a:xfrm>
            <a:off x="714900" y="2418942"/>
            <a:ext cx="7696200" cy="226422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6" name="Google Shape;76;p16"/>
          <p:cNvSpPr txBox="1">
            <a:spLocks noGrp="1"/>
          </p:cNvSpPr>
          <p:nvPr>
            <p:ph type="title"/>
          </p:nvPr>
        </p:nvSpPr>
        <p:spPr>
          <a:xfrm>
            <a:off x="192400" y="104327"/>
            <a:ext cx="8724600" cy="6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32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Contents</a:t>
            </a:r>
            <a:endParaRPr sz="3200"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cxnSp>
        <p:nvCxnSpPr>
          <p:cNvPr id="77" name="Google Shape;77;p16"/>
          <p:cNvCxnSpPr/>
          <p:nvPr/>
        </p:nvCxnSpPr>
        <p:spPr>
          <a:xfrm>
            <a:off x="316050" y="687525"/>
            <a:ext cx="8493900" cy="3900"/>
          </a:xfrm>
          <a:prstGeom prst="straightConnector1">
            <a:avLst/>
          </a:prstGeom>
          <a:noFill/>
          <a:ln w="19050" cap="flat" cmpd="sng">
            <a:solidFill>
              <a:srgbClr val="B6D7A8"/>
            </a:solidFill>
            <a:prstDash val="dot"/>
            <a:round/>
            <a:headEnd type="none" w="sm" len="sm"/>
            <a:tailEnd type="none" w="sm" len="sm"/>
          </a:ln>
        </p:spPr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A73B5A8F-E311-27F4-8917-75FA54D621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6435" y="879324"/>
            <a:ext cx="1331130" cy="1331130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384404D6-5007-E79D-4F02-83D4F22F42A6}"/>
              </a:ext>
            </a:extLst>
          </p:cNvPr>
          <p:cNvGrpSpPr/>
          <p:nvPr/>
        </p:nvGrpSpPr>
        <p:grpSpPr>
          <a:xfrm>
            <a:off x="1527264" y="2680519"/>
            <a:ext cx="478972" cy="307777"/>
            <a:chOff x="1600200" y="2656069"/>
            <a:chExt cx="478972" cy="307777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B4B9D67F-A79D-D1BB-0458-A9916F0980E3}"/>
                </a:ext>
              </a:extLst>
            </p:cNvPr>
            <p:cNvSpPr/>
            <p:nvPr/>
          </p:nvSpPr>
          <p:spPr>
            <a:xfrm>
              <a:off x="1600200" y="2659022"/>
              <a:ext cx="446314" cy="304800"/>
            </a:xfrm>
            <a:prstGeom prst="roundRect">
              <a:avLst>
                <a:gd name="adj" fmla="val 50000"/>
              </a:avLst>
            </a:prstGeom>
            <a:solidFill>
              <a:srgbClr val="80DA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1E1F287-CC90-8A52-DD1A-1F1F443F4AF3}"/>
                </a:ext>
              </a:extLst>
            </p:cNvPr>
            <p:cNvSpPr txBox="1"/>
            <p:nvPr/>
          </p:nvSpPr>
          <p:spPr>
            <a:xfrm>
              <a:off x="1621972" y="2656069"/>
              <a:ext cx="4572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01</a:t>
              </a:r>
              <a:endPara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sp>
        <p:nvSpPr>
          <p:cNvPr id="8" name="Google Shape;75;p16">
            <a:extLst>
              <a:ext uri="{FF2B5EF4-FFF2-40B4-BE49-F238E27FC236}">
                <a16:creationId xmlns:a16="http://schemas.microsoft.com/office/drawing/2014/main" id="{B90F5E81-6247-1CD5-A631-5D64B3790CD5}"/>
              </a:ext>
            </a:extLst>
          </p:cNvPr>
          <p:cNvSpPr txBox="1">
            <a:spLocks/>
          </p:cNvSpPr>
          <p:nvPr/>
        </p:nvSpPr>
        <p:spPr>
          <a:xfrm>
            <a:off x="1205805" y="3062063"/>
            <a:ext cx="1014357" cy="497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●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01600" indent="0" algn="ctr">
              <a:lnSpc>
                <a:spcPct val="150000"/>
              </a:lnSpc>
              <a:buClr>
                <a:srgbClr val="000000"/>
              </a:buClr>
              <a:buSzPts val="2000"/>
              <a:buNone/>
            </a:pPr>
            <a:r>
              <a:rPr lang="ko-KR" altLang="en-US" sz="140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ven Pro"/>
                <a:sym typeface="Maven Pro"/>
              </a:rPr>
              <a:t>팀원 소개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6BDBF37A-4DDB-0FD5-1B20-C469FE98470C}"/>
              </a:ext>
            </a:extLst>
          </p:cNvPr>
          <p:cNvGrpSpPr/>
          <p:nvPr/>
        </p:nvGrpSpPr>
        <p:grpSpPr>
          <a:xfrm>
            <a:off x="3416577" y="2680519"/>
            <a:ext cx="478972" cy="307777"/>
            <a:chOff x="3316673" y="2656069"/>
            <a:chExt cx="478972" cy="307777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905DD136-F6E6-7E63-C838-030D02A895D5}"/>
                </a:ext>
              </a:extLst>
            </p:cNvPr>
            <p:cNvSpPr/>
            <p:nvPr/>
          </p:nvSpPr>
          <p:spPr>
            <a:xfrm>
              <a:off x="3316673" y="2659022"/>
              <a:ext cx="446314" cy="304800"/>
            </a:xfrm>
            <a:prstGeom prst="roundRect">
              <a:avLst>
                <a:gd name="adj" fmla="val 50000"/>
              </a:avLst>
            </a:prstGeom>
            <a:solidFill>
              <a:srgbClr val="B2E8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97C11A3-0558-6012-96E2-19B1EA82094B}"/>
                </a:ext>
              </a:extLst>
            </p:cNvPr>
            <p:cNvSpPr txBox="1"/>
            <p:nvPr/>
          </p:nvSpPr>
          <p:spPr>
            <a:xfrm>
              <a:off x="3338445" y="2656069"/>
              <a:ext cx="4572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02</a:t>
              </a:r>
              <a:endPara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sp>
        <p:nvSpPr>
          <p:cNvPr id="11" name="Google Shape;75;p16">
            <a:extLst>
              <a:ext uri="{FF2B5EF4-FFF2-40B4-BE49-F238E27FC236}">
                <a16:creationId xmlns:a16="http://schemas.microsoft.com/office/drawing/2014/main" id="{3E07A08D-8010-7464-A2AA-B2D37B1B5047}"/>
              </a:ext>
            </a:extLst>
          </p:cNvPr>
          <p:cNvSpPr txBox="1">
            <a:spLocks/>
          </p:cNvSpPr>
          <p:nvPr/>
        </p:nvSpPr>
        <p:spPr>
          <a:xfrm>
            <a:off x="2974169" y="3062087"/>
            <a:ext cx="1331130" cy="497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●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01600" indent="0" algn="ctr">
              <a:lnSpc>
                <a:spcPct val="150000"/>
              </a:lnSpc>
              <a:buClr>
                <a:srgbClr val="000000"/>
              </a:buClr>
              <a:buSzPts val="2000"/>
              <a:buNone/>
            </a:pPr>
            <a:r>
              <a:rPr lang="ko-KR" altLang="en-US" sz="140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ven Pro"/>
                <a:sym typeface="Maven Pro"/>
              </a:rPr>
              <a:t>프로젝트 소개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7AB99FEF-6B9F-193A-B493-797C806A9A9C}"/>
              </a:ext>
            </a:extLst>
          </p:cNvPr>
          <p:cNvGrpSpPr/>
          <p:nvPr/>
        </p:nvGrpSpPr>
        <p:grpSpPr>
          <a:xfrm>
            <a:off x="5314251" y="2680495"/>
            <a:ext cx="478972" cy="307777"/>
            <a:chOff x="5098722" y="2656069"/>
            <a:chExt cx="478972" cy="307777"/>
          </a:xfrm>
        </p:grpSpPr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2D2D7D-DEF0-7ABF-78F6-16D18E22401D}"/>
                </a:ext>
              </a:extLst>
            </p:cNvPr>
            <p:cNvSpPr/>
            <p:nvPr/>
          </p:nvSpPr>
          <p:spPr>
            <a:xfrm>
              <a:off x="5098722" y="2659022"/>
              <a:ext cx="446314" cy="304800"/>
            </a:xfrm>
            <a:prstGeom prst="roundRect">
              <a:avLst>
                <a:gd name="adj" fmla="val 50000"/>
              </a:avLst>
            </a:prstGeom>
            <a:solidFill>
              <a:srgbClr val="80DA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6CC6D99-7163-9316-3E0B-B75B4163B51A}"/>
                </a:ext>
              </a:extLst>
            </p:cNvPr>
            <p:cNvSpPr txBox="1"/>
            <p:nvPr/>
          </p:nvSpPr>
          <p:spPr>
            <a:xfrm>
              <a:off x="5120494" y="2656069"/>
              <a:ext cx="4572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03</a:t>
              </a:r>
              <a:endPara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sp>
        <p:nvSpPr>
          <p:cNvPr id="14" name="Google Shape;75;p16">
            <a:extLst>
              <a:ext uri="{FF2B5EF4-FFF2-40B4-BE49-F238E27FC236}">
                <a16:creationId xmlns:a16="http://schemas.microsoft.com/office/drawing/2014/main" id="{28838E63-CE7D-CD75-6EAC-FCB331873616}"/>
              </a:ext>
            </a:extLst>
          </p:cNvPr>
          <p:cNvSpPr txBox="1">
            <a:spLocks/>
          </p:cNvSpPr>
          <p:nvPr/>
        </p:nvSpPr>
        <p:spPr>
          <a:xfrm>
            <a:off x="4871843" y="3062039"/>
            <a:ext cx="1331130" cy="497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●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01600" indent="0" algn="ctr">
              <a:lnSpc>
                <a:spcPct val="150000"/>
              </a:lnSpc>
              <a:buClr>
                <a:srgbClr val="000000"/>
              </a:buClr>
              <a:buSzPts val="2000"/>
              <a:buNone/>
            </a:pPr>
            <a:r>
              <a:rPr lang="ko-KR" altLang="en-US" sz="140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ven Pro"/>
                <a:sym typeface="Maven Pro"/>
              </a:rPr>
              <a:t>프로젝트 시연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089F60B1-BA75-3091-3323-12CB315F78A2}"/>
              </a:ext>
            </a:extLst>
          </p:cNvPr>
          <p:cNvGrpSpPr/>
          <p:nvPr/>
        </p:nvGrpSpPr>
        <p:grpSpPr>
          <a:xfrm>
            <a:off x="7226577" y="2680495"/>
            <a:ext cx="478972" cy="307777"/>
            <a:chOff x="6848112" y="2656069"/>
            <a:chExt cx="478972" cy="307777"/>
          </a:xfrm>
        </p:grpSpPr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B88DEDFD-779F-AE20-682C-749C3F11AB3D}"/>
                </a:ext>
              </a:extLst>
            </p:cNvPr>
            <p:cNvSpPr/>
            <p:nvPr/>
          </p:nvSpPr>
          <p:spPr>
            <a:xfrm>
              <a:off x="6848112" y="2659022"/>
              <a:ext cx="446314" cy="304800"/>
            </a:xfrm>
            <a:prstGeom prst="roundRect">
              <a:avLst>
                <a:gd name="adj" fmla="val 50000"/>
              </a:avLst>
            </a:prstGeom>
            <a:solidFill>
              <a:srgbClr val="B2E8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857D8BB-234B-DB6E-925E-5099BBD82747}"/>
                </a:ext>
              </a:extLst>
            </p:cNvPr>
            <p:cNvSpPr txBox="1"/>
            <p:nvPr/>
          </p:nvSpPr>
          <p:spPr>
            <a:xfrm>
              <a:off x="6869884" y="2656069"/>
              <a:ext cx="4572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04</a:t>
              </a:r>
              <a:endPara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sp>
        <p:nvSpPr>
          <p:cNvPr id="17" name="Google Shape;75;p16">
            <a:extLst>
              <a:ext uri="{FF2B5EF4-FFF2-40B4-BE49-F238E27FC236}">
                <a16:creationId xmlns:a16="http://schemas.microsoft.com/office/drawing/2014/main" id="{B94D742D-E822-5A10-DB00-CE0FDD7F2E08}"/>
              </a:ext>
            </a:extLst>
          </p:cNvPr>
          <p:cNvSpPr txBox="1">
            <a:spLocks/>
          </p:cNvSpPr>
          <p:nvPr/>
        </p:nvSpPr>
        <p:spPr>
          <a:xfrm>
            <a:off x="6913644" y="3062063"/>
            <a:ext cx="1014357" cy="497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●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01600" indent="0" algn="ctr">
              <a:lnSpc>
                <a:spcPct val="150000"/>
              </a:lnSpc>
              <a:buClr>
                <a:srgbClr val="000000"/>
              </a:buClr>
              <a:buSzPts val="2000"/>
              <a:buNone/>
            </a:pPr>
            <a:r>
              <a:rPr lang="ko-KR" altLang="en-US" sz="140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ven Pro"/>
                <a:sym typeface="Maven Pro"/>
              </a:rPr>
              <a:t>마무리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6641B54F-8A78-3062-BA35-642E1C16C438}"/>
              </a:ext>
            </a:extLst>
          </p:cNvPr>
          <p:cNvCxnSpPr/>
          <p:nvPr/>
        </p:nvCxnSpPr>
        <p:spPr>
          <a:xfrm>
            <a:off x="2710542" y="2621547"/>
            <a:ext cx="0" cy="1826079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0355E427-E582-C065-7AE2-7C7922FECE79}"/>
              </a:ext>
            </a:extLst>
          </p:cNvPr>
          <p:cNvCxnSpPr/>
          <p:nvPr/>
        </p:nvCxnSpPr>
        <p:spPr>
          <a:xfrm>
            <a:off x="4572000" y="2604407"/>
            <a:ext cx="0" cy="1826079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A10AE46F-972D-469D-CA2C-D52C1ED8CE69}"/>
              </a:ext>
            </a:extLst>
          </p:cNvPr>
          <p:cNvCxnSpPr/>
          <p:nvPr/>
        </p:nvCxnSpPr>
        <p:spPr>
          <a:xfrm>
            <a:off x="6520543" y="2621547"/>
            <a:ext cx="0" cy="1826079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14756291-002B-D697-5A65-A50B4BD7A786}"/>
              </a:ext>
            </a:extLst>
          </p:cNvPr>
          <p:cNvSpPr txBox="1"/>
          <p:nvPr/>
        </p:nvSpPr>
        <p:spPr>
          <a:xfrm>
            <a:off x="3042864" y="3512698"/>
            <a:ext cx="128026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ven Pro"/>
                <a:sym typeface="Maven Pro"/>
              </a:rPr>
              <a:t>기획 배경 및 목표</a:t>
            </a:r>
            <a:endParaRPr lang="en-US" altLang="ko-KR" sz="1000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Maven Pro"/>
              <a:sym typeface="Maven Pro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ven Pro"/>
                <a:sym typeface="Maven Pro"/>
              </a:rPr>
              <a:t>개발환경</a:t>
            </a:r>
            <a:endParaRPr lang="en-US" altLang="ko-KR" sz="1000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Maven Pro"/>
              <a:sym typeface="Maven Pro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Maven Pro"/>
                <a:sym typeface="Maven Pro"/>
              </a:rPr>
              <a:t>진행 계획 일정</a:t>
            </a:r>
            <a:endParaRPr lang="en-US" altLang="ko-KR" sz="1000" dirty="0">
              <a:latin typeface="나눔스퀘어_ac" panose="020B0600000101010101" pitchFamily="50" charset="-127"/>
              <a:ea typeface="나눔스퀘어_ac" panose="020B0600000101010101" pitchFamily="50" charset="-127"/>
              <a:cs typeface="Maven Pro"/>
              <a:sym typeface="Maven Pro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Maven Pro"/>
                <a:sym typeface="Maven Pro"/>
              </a:rPr>
              <a:t>구조도</a:t>
            </a:r>
            <a:endParaRPr lang="en-US" altLang="ko-KR" sz="1000" dirty="0">
              <a:latin typeface="나눔스퀘어_ac" panose="020B0600000101010101" pitchFamily="50" charset="-127"/>
              <a:ea typeface="나눔스퀘어_ac" panose="020B0600000101010101" pitchFamily="50" charset="-127"/>
              <a:cs typeface="Maven Pro"/>
              <a:sym typeface="Maven Pro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나눔스퀘어_ac" panose="020B0600000101010101" pitchFamily="50" charset="-127"/>
                <a:ea typeface="나눔스퀘어_ac" panose="020B0600000101010101" pitchFamily="50" charset="-127"/>
                <a:sym typeface="Maven Pro"/>
              </a:rPr>
              <a:t>기대 효과</a:t>
            </a:r>
            <a:endParaRPr lang="ko-KR" altLang="en-US" sz="1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926CE21-35AA-1B8F-5AEA-8DEDA80FDCF1}"/>
              </a:ext>
            </a:extLst>
          </p:cNvPr>
          <p:cNvSpPr txBox="1"/>
          <p:nvPr/>
        </p:nvSpPr>
        <p:spPr>
          <a:xfrm>
            <a:off x="4973580" y="3512698"/>
            <a:ext cx="12802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ven Pro"/>
                <a:sym typeface="Maven Pro"/>
              </a:rPr>
              <a:t>주요 기능 소개</a:t>
            </a:r>
            <a:endParaRPr lang="en-US" altLang="ko-KR" sz="1000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Maven Pro"/>
              <a:sym typeface="Maven Pro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EBC119D-E14A-EF41-91DF-C8A79EC3F98B}"/>
              </a:ext>
            </a:extLst>
          </p:cNvPr>
          <p:cNvSpPr txBox="1"/>
          <p:nvPr/>
        </p:nvSpPr>
        <p:spPr>
          <a:xfrm>
            <a:off x="7108300" y="3508258"/>
            <a:ext cx="83920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ven Pro"/>
                <a:sym typeface="Maven Pro"/>
              </a:rPr>
              <a:t>후기</a:t>
            </a:r>
            <a:endParaRPr lang="en-US" altLang="ko-KR" sz="1000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7"/>
          <p:cNvSpPr/>
          <p:nvPr/>
        </p:nvSpPr>
        <p:spPr>
          <a:xfrm>
            <a:off x="2260150" y="2081225"/>
            <a:ext cx="4653900" cy="1002600"/>
          </a:xfrm>
          <a:prstGeom prst="rect">
            <a:avLst/>
          </a:prstGeom>
          <a:noFill/>
          <a:ln w="152400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27"/>
          <p:cNvSpPr/>
          <p:nvPr/>
        </p:nvSpPr>
        <p:spPr>
          <a:xfrm>
            <a:off x="4216750" y="767150"/>
            <a:ext cx="648600" cy="911400"/>
          </a:xfrm>
          <a:prstGeom prst="rect">
            <a:avLst/>
          </a:prstGeom>
          <a:solidFill>
            <a:srgbClr val="B3D0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27"/>
          <p:cNvSpPr/>
          <p:nvPr/>
        </p:nvSpPr>
        <p:spPr>
          <a:xfrm>
            <a:off x="430425" y="301725"/>
            <a:ext cx="648600" cy="4558500"/>
          </a:xfrm>
          <a:prstGeom prst="rect">
            <a:avLst/>
          </a:prstGeom>
          <a:solidFill>
            <a:srgbClr val="B3D0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p27"/>
          <p:cNvSpPr/>
          <p:nvPr/>
        </p:nvSpPr>
        <p:spPr>
          <a:xfrm>
            <a:off x="8064975" y="292500"/>
            <a:ext cx="648600" cy="4558500"/>
          </a:xfrm>
          <a:prstGeom prst="rect">
            <a:avLst/>
          </a:prstGeom>
          <a:solidFill>
            <a:srgbClr val="B3D0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27"/>
          <p:cNvSpPr txBox="1">
            <a:spLocks noGrp="1"/>
          </p:cNvSpPr>
          <p:nvPr>
            <p:ph type="title" idx="4294967295"/>
          </p:nvPr>
        </p:nvSpPr>
        <p:spPr>
          <a:xfrm>
            <a:off x="2557105" y="2248350"/>
            <a:ext cx="4029790" cy="6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 dirty="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4. Comment</a:t>
            </a:r>
            <a:endParaRPr sz="3200" b="1" dirty="0"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5" name="Google Shape;95;p18"/>
          <p:cNvCxnSpPr/>
          <p:nvPr/>
        </p:nvCxnSpPr>
        <p:spPr>
          <a:xfrm>
            <a:off x="316050" y="687525"/>
            <a:ext cx="8493900" cy="3900"/>
          </a:xfrm>
          <a:prstGeom prst="straightConnector1">
            <a:avLst/>
          </a:prstGeom>
          <a:noFill/>
          <a:ln w="19050" cap="flat" cmpd="sng">
            <a:solidFill>
              <a:srgbClr val="B6D7A8"/>
            </a:solidFill>
            <a:prstDash val="dot"/>
            <a:round/>
            <a:headEnd type="none" w="sm" len="sm"/>
            <a:tailEnd type="none" w="sm" len="sm"/>
          </a:ln>
        </p:spPr>
      </p:cxnSp>
      <p:sp>
        <p:nvSpPr>
          <p:cNvPr id="97" name="Google Shape;97;p18"/>
          <p:cNvSpPr txBox="1"/>
          <p:nvPr/>
        </p:nvSpPr>
        <p:spPr>
          <a:xfrm>
            <a:off x="629200" y="691425"/>
            <a:ext cx="3942800" cy="3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Maven Pro"/>
                <a:sym typeface="Maven Pro"/>
              </a:rPr>
              <a:t>◾ </a:t>
            </a:r>
            <a:r>
              <a:rPr lang="ko-KR" altLang="en-US" sz="16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Maven Pro"/>
                <a:sym typeface="Maven Pro"/>
              </a:rPr>
              <a:t>개발 후기</a:t>
            </a:r>
            <a:endParaRPr sz="1600" b="1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  <a:cs typeface="Maven Pro"/>
              <a:sym typeface="Maven Pro"/>
            </a:endParaRPr>
          </a:p>
        </p:txBody>
      </p:sp>
      <p:sp>
        <p:nvSpPr>
          <p:cNvPr id="4" name="Google Shape;94;p18">
            <a:extLst>
              <a:ext uri="{FF2B5EF4-FFF2-40B4-BE49-F238E27FC236}">
                <a16:creationId xmlns:a16="http://schemas.microsoft.com/office/drawing/2014/main" id="{463EDC01-B650-7851-718C-EBAEAEB9B8A3}"/>
              </a:ext>
            </a:extLst>
          </p:cNvPr>
          <p:cNvSpPr txBox="1">
            <a:spLocks/>
          </p:cNvSpPr>
          <p:nvPr/>
        </p:nvSpPr>
        <p:spPr>
          <a:xfrm>
            <a:off x="192400" y="104327"/>
            <a:ext cx="8724600" cy="6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B3D0C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B3D0C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B3D0C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B3D0C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B3D0C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B3D0C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B3D0C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B3D0C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B3D0C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5400">
              <a:buClr>
                <a:schemeClr val="dk2"/>
              </a:buClr>
              <a:buSzPts val="3200"/>
            </a:pPr>
            <a:r>
              <a:rPr lang="en-US" sz="3200" dirty="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4. Comment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DB4539A-A6BD-B582-AA8D-688BE5D781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438" t="16961" r="18584" b="17513"/>
          <a:stretch/>
        </p:blipFill>
        <p:spPr>
          <a:xfrm>
            <a:off x="973876" y="2921562"/>
            <a:ext cx="1590908" cy="1630823"/>
          </a:xfrm>
          <a:prstGeom prst="rect">
            <a:avLst/>
          </a:prstGeom>
        </p:spPr>
      </p:pic>
      <p:pic>
        <p:nvPicPr>
          <p:cNvPr id="12" name="그림 11" descr="야채이(가) 표시된 사진&#10;&#10;자동 생성된 설명">
            <a:extLst>
              <a:ext uri="{FF2B5EF4-FFF2-40B4-BE49-F238E27FC236}">
                <a16:creationId xmlns:a16="http://schemas.microsoft.com/office/drawing/2014/main" id="{8534EF8B-4BDC-E7E1-570B-07332E0F4AB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371" t="17109" r="17597" b="17251"/>
          <a:stretch/>
        </p:blipFill>
        <p:spPr>
          <a:xfrm>
            <a:off x="1003611" y="1230019"/>
            <a:ext cx="1590907" cy="1630822"/>
          </a:xfrm>
          <a:prstGeom prst="rect">
            <a:avLst/>
          </a:prstGeom>
        </p:spPr>
      </p:pic>
      <p:sp>
        <p:nvSpPr>
          <p:cNvPr id="13" name="Google Shape;93;p18">
            <a:extLst>
              <a:ext uri="{FF2B5EF4-FFF2-40B4-BE49-F238E27FC236}">
                <a16:creationId xmlns:a16="http://schemas.microsoft.com/office/drawing/2014/main" id="{3EE96936-136A-A531-5F0C-D5E18705F9E2}"/>
              </a:ext>
            </a:extLst>
          </p:cNvPr>
          <p:cNvSpPr txBox="1"/>
          <p:nvPr/>
        </p:nvSpPr>
        <p:spPr>
          <a:xfrm>
            <a:off x="3375102" y="1580866"/>
            <a:ext cx="4763092" cy="11610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altLang="en-US" dirty="0">
                <a:solidFill>
                  <a:schemeClr val="dk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Open Sans"/>
                <a:sym typeface="Open Sans"/>
              </a:rPr>
              <a:t>어떤 컨셉으로 만들지 이 기능을 구현하기 위해선 어떤 자료가 필요할지 처음부터 생각하는 </a:t>
            </a:r>
            <a:r>
              <a:rPr lang="ko-KR" altLang="en-US">
                <a:solidFill>
                  <a:schemeClr val="dk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Open Sans"/>
                <a:sym typeface="Open Sans"/>
              </a:rPr>
              <a:t>과정이 </a:t>
            </a:r>
            <a:r>
              <a:rPr lang="ko-KR" altLang="en-US" dirty="0">
                <a:solidFill>
                  <a:schemeClr val="dk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Open Sans"/>
                <a:sym typeface="Open Sans"/>
              </a:rPr>
              <a:t>즐</a:t>
            </a:r>
            <a:r>
              <a:rPr lang="ko-KR" altLang="en-US">
                <a:solidFill>
                  <a:schemeClr val="dk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Open Sans"/>
                <a:sym typeface="Open Sans"/>
              </a:rPr>
              <a:t>거웠고 </a:t>
            </a:r>
            <a:r>
              <a:rPr lang="ko-KR" altLang="en-US" dirty="0">
                <a:solidFill>
                  <a:schemeClr val="dk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Open Sans"/>
                <a:sym typeface="Open Sans"/>
              </a:rPr>
              <a:t>재미있었지만 눈이 너무 아픕니다</a:t>
            </a:r>
            <a:endParaRPr dirty="0">
              <a:solidFill>
                <a:schemeClr val="dk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  <a:cs typeface="Open Sans"/>
              <a:sym typeface="Open Sans"/>
            </a:endParaRPr>
          </a:p>
        </p:txBody>
      </p:sp>
      <p:sp>
        <p:nvSpPr>
          <p:cNvPr id="15" name="Google Shape;93;p18">
            <a:extLst>
              <a:ext uri="{FF2B5EF4-FFF2-40B4-BE49-F238E27FC236}">
                <a16:creationId xmlns:a16="http://schemas.microsoft.com/office/drawing/2014/main" id="{25EBE072-4855-C095-197D-BC1D39E97E74}"/>
              </a:ext>
            </a:extLst>
          </p:cNvPr>
          <p:cNvSpPr txBox="1"/>
          <p:nvPr/>
        </p:nvSpPr>
        <p:spPr>
          <a:xfrm>
            <a:off x="3285890" y="1097980"/>
            <a:ext cx="4763093" cy="587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600" b="1" dirty="0">
                <a:solidFill>
                  <a:schemeClr val="dk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“</a:t>
            </a:r>
            <a:r>
              <a:rPr lang="ko-KR" altLang="en-US" sz="1600" b="1" dirty="0">
                <a:solidFill>
                  <a:schemeClr val="dk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눈이 너무 아파요 빠져나올 거 </a:t>
            </a:r>
            <a:r>
              <a:rPr lang="ko-KR" altLang="en-US" sz="1600" b="1" dirty="0" err="1">
                <a:solidFill>
                  <a:schemeClr val="dk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같아용</a:t>
            </a:r>
            <a:r>
              <a:rPr lang="en-US" altLang="ko-KR" sz="1600" b="1" dirty="0">
                <a:solidFill>
                  <a:schemeClr val="dk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…”</a:t>
            </a:r>
            <a:endParaRPr sz="500" b="1" dirty="0">
              <a:solidFill>
                <a:schemeClr val="dk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16" name="Google Shape;93;p18">
            <a:extLst>
              <a:ext uri="{FF2B5EF4-FFF2-40B4-BE49-F238E27FC236}">
                <a16:creationId xmlns:a16="http://schemas.microsoft.com/office/drawing/2014/main" id="{46830377-5A06-A967-BE5E-5AB35408FE8B}"/>
              </a:ext>
            </a:extLst>
          </p:cNvPr>
          <p:cNvSpPr txBox="1"/>
          <p:nvPr/>
        </p:nvSpPr>
        <p:spPr>
          <a:xfrm>
            <a:off x="3375099" y="3467057"/>
            <a:ext cx="4913637" cy="11610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altLang="en-US" dirty="0">
                <a:solidFill>
                  <a:schemeClr val="dk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Open Sans"/>
                <a:sym typeface="Open Sans"/>
              </a:rPr>
              <a:t>하루 종일 화면만 보고 있는 것도 쉽지 않은 일이네요</a:t>
            </a:r>
            <a:r>
              <a:rPr lang="en-US" altLang="ko-KR" dirty="0">
                <a:solidFill>
                  <a:schemeClr val="dk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Open Sans"/>
                <a:sym typeface="Open Sans"/>
              </a:rPr>
              <a:t>.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altLang="en-US" dirty="0">
                <a:solidFill>
                  <a:schemeClr val="dk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Open Sans"/>
                <a:sym typeface="Open Sans"/>
              </a:rPr>
              <a:t>만들어보는 재미도 있었지만 한편으로는 아직 모르는 부분이 많아서 의도한대로 만들어지지 않아서 아쉬웠습니다</a:t>
            </a:r>
            <a:r>
              <a:rPr lang="en-US" altLang="ko-KR" dirty="0">
                <a:solidFill>
                  <a:schemeClr val="dk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Open Sans"/>
                <a:sym typeface="Open Sans"/>
              </a:rPr>
              <a:t>.</a:t>
            </a:r>
            <a:endParaRPr dirty="0">
              <a:solidFill>
                <a:schemeClr val="dk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  <a:cs typeface="Open Sans"/>
              <a:sym typeface="Open Sans"/>
            </a:endParaRPr>
          </a:p>
        </p:txBody>
      </p:sp>
      <p:sp>
        <p:nvSpPr>
          <p:cNvPr id="17" name="Google Shape;93;p18">
            <a:extLst>
              <a:ext uri="{FF2B5EF4-FFF2-40B4-BE49-F238E27FC236}">
                <a16:creationId xmlns:a16="http://schemas.microsoft.com/office/drawing/2014/main" id="{AC41868F-7662-1711-B808-6CA326BE1210}"/>
              </a:ext>
            </a:extLst>
          </p:cNvPr>
          <p:cNvSpPr txBox="1"/>
          <p:nvPr/>
        </p:nvSpPr>
        <p:spPr>
          <a:xfrm>
            <a:off x="3285890" y="2984171"/>
            <a:ext cx="4763094" cy="587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600" b="1" dirty="0">
                <a:solidFill>
                  <a:schemeClr val="dk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“</a:t>
            </a:r>
            <a:r>
              <a:rPr lang="ko-KR" altLang="en-US" sz="1600" b="1" dirty="0">
                <a:solidFill>
                  <a:schemeClr val="dk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쉽지 </a:t>
            </a:r>
            <a:r>
              <a:rPr lang="ko-KR" altLang="en-US" sz="1600" b="1" dirty="0" err="1">
                <a:solidFill>
                  <a:schemeClr val="dk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않네요ㅜㅜ</a:t>
            </a:r>
            <a:r>
              <a:rPr lang="en-US" altLang="ko-KR" sz="1600" b="1" dirty="0">
                <a:solidFill>
                  <a:schemeClr val="dk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”</a:t>
            </a:r>
            <a:endParaRPr sz="500" b="1" dirty="0">
              <a:solidFill>
                <a:schemeClr val="dk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18" name="Google Shape;93;p18">
            <a:extLst>
              <a:ext uri="{FF2B5EF4-FFF2-40B4-BE49-F238E27FC236}">
                <a16:creationId xmlns:a16="http://schemas.microsoft.com/office/drawing/2014/main" id="{C9F1233B-E4B8-D47A-7E2D-6842A095A44D}"/>
              </a:ext>
            </a:extLst>
          </p:cNvPr>
          <p:cNvSpPr txBox="1"/>
          <p:nvPr/>
        </p:nvSpPr>
        <p:spPr>
          <a:xfrm>
            <a:off x="2746913" y="1490858"/>
            <a:ext cx="293651" cy="11091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3600" b="1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</a:t>
            </a:r>
            <a:endParaRPr sz="1050" b="1" dirty="0">
              <a:solidFill>
                <a:schemeClr val="dk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9" name="Google Shape;93;p18">
            <a:extLst>
              <a:ext uri="{FF2B5EF4-FFF2-40B4-BE49-F238E27FC236}">
                <a16:creationId xmlns:a16="http://schemas.microsoft.com/office/drawing/2014/main" id="{A2A02395-B094-A7FF-B415-6DA5D705588A}"/>
              </a:ext>
            </a:extLst>
          </p:cNvPr>
          <p:cNvSpPr txBox="1"/>
          <p:nvPr/>
        </p:nvSpPr>
        <p:spPr>
          <a:xfrm>
            <a:off x="2752486" y="3182401"/>
            <a:ext cx="293651" cy="11091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3600" b="1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</a:t>
            </a:r>
            <a:endParaRPr sz="1050" b="1" dirty="0">
              <a:solidFill>
                <a:schemeClr val="dk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747081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6"/>
          <p:cNvSpPr/>
          <p:nvPr/>
        </p:nvSpPr>
        <p:spPr>
          <a:xfrm>
            <a:off x="430425" y="301725"/>
            <a:ext cx="648600" cy="4558500"/>
          </a:xfrm>
          <a:prstGeom prst="rect">
            <a:avLst/>
          </a:prstGeom>
          <a:solidFill>
            <a:srgbClr val="B3D0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p36"/>
          <p:cNvSpPr/>
          <p:nvPr/>
        </p:nvSpPr>
        <p:spPr>
          <a:xfrm>
            <a:off x="8064975" y="292500"/>
            <a:ext cx="648600" cy="4558500"/>
          </a:xfrm>
          <a:prstGeom prst="rect">
            <a:avLst/>
          </a:prstGeom>
          <a:solidFill>
            <a:srgbClr val="B3D0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p36"/>
          <p:cNvSpPr/>
          <p:nvPr/>
        </p:nvSpPr>
        <p:spPr>
          <a:xfrm>
            <a:off x="2611600" y="642300"/>
            <a:ext cx="3858900" cy="3858900"/>
          </a:xfrm>
          <a:prstGeom prst="rect">
            <a:avLst/>
          </a:prstGeom>
          <a:noFill/>
          <a:ln w="152400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p36"/>
          <p:cNvSpPr/>
          <p:nvPr/>
        </p:nvSpPr>
        <p:spPr>
          <a:xfrm>
            <a:off x="4216750" y="767150"/>
            <a:ext cx="648600" cy="911400"/>
          </a:xfrm>
          <a:prstGeom prst="rect">
            <a:avLst/>
          </a:prstGeom>
          <a:solidFill>
            <a:srgbClr val="B3D0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" name="Google Shape;287;p36"/>
          <p:cNvSpPr/>
          <p:nvPr/>
        </p:nvSpPr>
        <p:spPr>
          <a:xfrm>
            <a:off x="2851450" y="880050"/>
            <a:ext cx="3379200" cy="3383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" sz="4000" b="1" i="0" u="none" strike="noStrike" cap="none" dirty="0">
                <a:solidFill>
                  <a:srgbClr val="000000"/>
                </a:solidFill>
                <a:latin typeface="Maven Pro" panose="020B0600000101010101" charset="0"/>
                <a:sym typeface="Arial"/>
              </a:rPr>
              <a:t>Thank</a:t>
            </a:r>
            <a:r>
              <a:rPr lang="en" sz="4000" b="1" dirty="0">
                <a:latin typeface="Maven Pro" panose="020B0600000101010101" charset="0"/>
              </a:rPr>
              <a:t> </a:t>
            </a:r>
            <a:r>
              <a:rPr lang="en" sz="4000" b="1" i="0" u="none" strike="noStrike" cap="none" dirty="0">
                <a:solidFill>
                  <a:srgbClr val="000000"/>
                </a:solidFill>
                <a:latin typeface="Maven Pro" panose="020B0600000101010101" charset="0"/>
                <a:sym typeface="Arial"/>
              </a:rPr>
              <a:t>You</a:t>
            </a:r>
            <a:endParaRPr sz="4000" b="1" i="0" u="none" strike="noStrike" cap="none" dirty="0">
              <a:solidFill>
                <a:srgbClr val="000000"/>
              </a:solidFill>
              <a:latin typeface="Maven Pro" panose="020B0600000101010101" charset="0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7"/>
          <p:cNvSpPr/>
          <p:nvPr/>
        </p:nvSpPr>
        <p:spPr>
          <a:xfrm>
            <a:off x="2611600" y="642300"/>
            <a:ext cx="3858900" cy="3858900"/>
          </a:xfrm>
          <a:prstGeom prst="rect">
            <a:avLst/>
          </a:prstGeom>
          <a:noFill/>
          <a:ln w="152400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" name="Google Shape;293;p37"/>
          <p:cNvSpPr/>
          <p:nvPr/>
        </p:nvSpPr>
        <p:spPr>
          <a:xfrm>
            <a:off x="4216750" y="767150"/>
            <a:ext cx="648600" cy="911400"/>
          </a:xfrm>
          <a:prstGeom prst="rect">
            <a:avLst/>
          </a:prstGeom>
          <a:solidFill>
            <a:srgbClr val="B3D0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p37"/>
          <p:cNvSpPr/>
          <p:nvPr/>
        </p:nvSpPr>
        <p:spPr>
          <a:xfrm>
            <a:off x="430425" y="301725"/>
            <a:ext cx="648600" cy="4558500"/>
          </a:xfrm>
          <a:prstGeom prst="rect">
            <a:avLst/>
          </a:prstGeom>
          <a:solidFill>
            <a:srgbClr val="B3D0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37"/>
          <p:cNvSpPr/>
          <p:nvPr/>
        </p:nvSpPr>
        <p:spPr>
          <a:xfrm>
            <a:off x="8064975" y="292500"/>
            <a:ext cx="648600" cy="4558500"/>
          </a:xfrm>
          <a:prstGeom prst="rect">
            <a:avLst/>
          </a:prstGeom>
          <a:solidFill>
            <a:srgbClr val="B3D0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37"/>
          <p:cNvSpPr/>
          <p:nvPr/>
        </p:nvSpPr>
        <p:spPr>
          <a:xfrm>
            <a:off x="2851450" y="880050"/>
            <a:ext cx="3379200" cy="3383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" sz="60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Q&amp;A</a:t>
            </a:r>
            <a:endParaRPr sz="60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/>
          <p:nvPr/>
        </p:nvSpPr>
        <p:spPr>
          <a:xfrm>
            <a:off x="2260150" y="2081225"/>
            <a:ext cx="4653900" cy="1002600"/>
          </a:xfrm>
          <a:prstGeom prst="rect">
            <a:avLst/>
          </a:prstGeom>
          <a:noFill/>
          <a:ln w="152400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17"/>
          <p:cNvSpPr/>
          <p:nvPr/>
        </p:nvSpPr>
        <p:spPr>
          <a:xfrm>
            <a:off x="4216750" y="767150"/>
            <a:ext cx="648600" cy="911400"/>
          </a:xfrm>
          <a:prstGeom prst="rect">
            <a:avLst/>
          </a:prstGeom>
          <a:solidFill>
            <a:srgbClr val="B3D0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17"/>
          <p:cNvSpPr/>
          <p:nvPr/>
        </p:nvSpPr>
        <p:spPr>
          <a:xfrm>
            <a:off x="430425" y="301725"/>
            <a:ext cx="648600" cy="4558500"/>
          </a:xfrm>
          <a:prstGeom prst="rect">
            <a:avLst/>
          </a:prstGeom>
          <a:solidFill>
            <a:srgbClr val="B3D0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17"/>
          <p:cNvSpPr/>
          <p:nvPr/>
        </p:nvSpPr>
        <p:spPr>
          <a:xfrm>
            <a:off x="8064975" y="292500"/>
            <a:ext cx="648600" cy="4558500"/>
          </a:xfrm>
          <a:prstGeom prst="rect">
            <a:avLst/>
          </a:prstGeom>
          <a:solidFill>
            <a:srgbClr val="B3D0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17"/>
          <p:cNvSpPr txBox="1">
            <a:spLocks noGrp="1"/>
          </p:cNvSpPr>
          <p:nvPr>
            <p:ph type="title" idx="4294967295"/>
          </p:nvPr>
        </p:nvSpPr>
        <p:spPr>
          <a:xfrm>
            <a:off x="2968000" y="2248350"/>
            <a:ext cx="3146100" cy="6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457200" lvl="0" indent="-431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Maven Pro"/>
              <a:buAutoNum type="arabicPeriod"/>
            </a:pPr>
            <a:r>
              <a:rPr lang="en-US" sz="3200" b="1" dirty="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Team</a:t>
            </a:r>
            <a:endParaRPr sz="3200" b="1" dirty="0"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"/>
          <p:cNvSpPr txBox="1">
            <a:spLocks noGrp="1"/>
          </p:cNvSpPr>
          <p:nvPr>
            <p:ph type="title"/>
          </p:nvPr>
        </p:nvSpPr>
        <p:spPr>
          <a:xfrm>
            <a:off x="192400" y="104327"/>
            <a:ext cx="8724600" cy="6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457200" lvl="0" indent="-431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Maven Pro"/>
              <a:buAutoNum type="arabicPeriod"/>
            </a:pPr>
            <a:r>
              <a:rPr lang="en" sz="3200" dirty="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Team</a:t>
            </a:r>
            <a:endParaRPr sz="3200" dirty="0"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E8DAC2E0-CFF7-C4A4-90C1-3086168B06CC}"/>
              </a:ext>
            </a:extLst>
          </p:cNvPr>
          <p:cNvGrpSpPr/>
          <p:nvPr/>
        </p:nvGrpSpPr>
        <p:grpSpPr>
          <a:xfrm>
            <a:off x="4514662" y="532735"/>
            <a:ext cx="3240000" cy="3240000"/>
            <a:chOff x="4514662" y="532735"/>
            <a:chExt cx="3240000" cy="3240000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6040A9AB-CBC3-6CBE-490A-5BBC31ED587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2556" r="18251"/>
            <a:stretch/>
          </p:blipFill>
          <p:spPr>
            <a:xfrm>
              <a:off x="5029708" y="1082616"/>
              <a:ext cx="2207124" cy="2140241"/>
            </a:xfrm>
            <a:prstGeom prst="rect">
              <a:avLst/>
            </a:prstGeom>
          </p:spPr>
        </p:pic>
        <p:sp>
          <p:nvSpPr>
            <p:cNvPr id="10" name="원형: 비어 있음 9">
              <a:extLst>
                <a:ext uri="{FF2B5EF4-FFF2-40B4-BE49-F238E27FC236}">
                  <a16:creationId xmlns:a16="http://schemas.microsoft.com/office/drawing/2014/main" id="{2F827F1E-DC59-3DB6-8688-C540E320489A}"/>
                </a:ext>
              </a:extLst>
            </p:cNvPr>
            <p:cNvSpPr/>
            <p:nvPr/>
          </p:nvSpPr>
          <p:spPr>
            <a:xfrm>
              <a:off x="4514662" y="532735"/>
              <a:ext cx="3240000" cy="3240000"/>
            </a:xfrm>
            <a:prstGeom prst="donut">
              <a:avLst>
                <a:gd name="adj" fmla="val 2052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9" name="Google Shape;93;p18">
            <a:extLst>
              <a:ext uri="{FF2B5EF4-FFF2-40B4-BE49-F238E27FC236}">
                <a16:creationId xmlns:a16="http://schemas.microsoft.com/office/drawing/2014/main" id="{888289FE-343F-852C-1AEB-D9A372DEE46A}"/>
              </a:ext>
            </a:extLst>
          </p:cNvPr>
          <p:cNvSpPr txBox="1"/>
          <p:nvPr/>
        </p:nvSpPr>
        <p:spPr>
          <a:xfrm>
            <a:off x="5179497" y="3371427"/>
            <a:ext cx="2047172" cy="986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b="1" dirty="0">
                <a:solidFill>
                  <a:schemeClr val="dk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염선재</a:t>
            </a:r>
            <a:endParaRPr lang="en-US" altLang="ko-KR" sz="2000" b="1" dirty="0">
              <a:solidFill>
                <a:schemeClr val="dk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dirty="0">
                <a:solidFill>
                  <a:schemeClr val="dk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- </a:t>
            </a:r>
            <a:r>
              <a:rPr lang="ko-KR" altLang="en-US" sz="1200" dirty="0">
                <a:solidFill>
                  <a:schemeClr val="dk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조원</a:t>
            </a:r>
            <a:endParaRPr sz="1200" dirty="0">
              <a:solidFill>
                <a:schemeClr val="dk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  <a:cs typeface="Open Sans"/>
              <a:sym typeface="Open Sans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dirty="0">
              <a:solidFill>
                <a:schemeClr val="dk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  <a:cs typeface="Open Sans"/>
              <a:sym typeface="Open Sans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C82F5F3B-F225-9BC5-0250-81A102E98A3D}"/>
              </a:ext>
            </a:extLst>
          </p:cNvPr>
          <p:cNvGrpSpPr/>
          <p:nvPr/>
        </p:nvGrpSpPr>
        <p:grpSpPr>
          <a:xfrm>
            <a:off x="1476625" y="532735"/>
            <a:ext cx="3240000" cy="3240000"/>
            <a:chOff x="1476625" y="532735"/>
            <a:chExt cx="3240000" cy="3240000"/>
          </a:xfrm>
        </p:grpSpPr>
        <p:pic>
          <p:nvPicPr>
            <p:cNvPr id="4" name="그림 3" descr="야채, 테이블, 음식, 콜리플라워이(가) 표시된 사진&#10;&#10;자동 생성된 설명">
              <a:extLst>
                <a:ext uri="{FF2B5EF4-FFF2-40B4-BE49-F238E27FC236}">
                  <a16:creationId xmlns:a16="http://schemas.microsoft.com/office/drawing/2014/main" id="{2DF0610C-8B24-5F94-64F3-AB9A56B4295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91496" y="1160145"/>
              <a:ext cx="1985181" cy="1985181"/>
            </a:xfrm>
            <a:prstGeom prst="rect">
              <a:avLst/>
            </a:prstGeom>
          </p:spPr>
        </p:pic>
        <p:sp>
          <p:nvSpPr>
            <p:cNvPr id="11" name="원형: 비어 있음 10">
              <a:extLst>
                <a:ext uri="{FF2B5EF4-FFF2-40B4-BE49-F238E27FC236}">
                  <a16:creationId xmlns:a16="http://schemas.microsoft.com/office/drawing/2014/main" id="{BFEA885B-27B4-111E-DCBB-C2B6E0A7B3C4}"/>
                </a:ext>
              </a:extLst>
            </p:cNvPr>
            <p:cNvSpPr/>
            <p:nvPr/>
          </p:nvSpPr>
          <p:spPr>
            <a:xfrm>
              <a:off x="1476625" y="532735"/>
              <a:ext cx="3240000" cy="3240000"/>
            </a:xfrm>
            <a:prstGeom prst="donut">
              <a:avLst>
                <a:gd name="adj" fmla="val 2052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95" name="Google Shape;95;p18"/>
          <p:cNvCxnSpPr/>
          <p:nvPr/>
        </p:nvCxnSpPr>
        <p:spPr>
          <a:xfrm>
            <a:off x="316050" y="687525"/>
            <a:ext cx="8493900" cy="3900"/>
          </a:xfrm>
          <a:prstGeom prst="straightConnector1">
            <a:avLst/>
          </a:prstGeom>
          <a:noFill/>
          <a:ln w="19050" cap="flat" cmpd="sng">
            <a:solidFill>
              <a:srgbClr val="B6D7A8"/>
            </a:solidFill>
            <a:prstDash val="dot"/>
            <a:round/>
            <a:headEnd type="none" w="sm" len="sm"/>
            <a:tailEnd type="none" w="sm" len="sm"/>
          </a:ln>
        </p:spPr>
      </p:cxnSp>
      <p:sp>
        <p:nvSpPr>
          <p:cNvPr id="97" name="Google Shape;97;p18"/>
          <p:cNvSpPr txBox="1"/>
          <p:nvPr/>
        </p:nvSpPr>
        <p:spPr>
          <a:xfrm>
            <a:off x="629200" y="691425"/>
            <a:ext cx="3013800" cy="3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Maven Pro"/>
                <a:sym typeface="Maven Pro"/>
              </a:rPr>
              <a:t>◾ </a:t>
            </a:r>
            <a:r>
              <a:rPr lang="ko-KR" altLang="en-US" sz="16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Maven Pro"/>
                <a:sym typeface="Maven Pro"/>
              </a:rPr>
              <a:t>팀 소개</a:t>
            </a:r>
            <a:endParaRPr sz="1600" b="1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  <a:cs typeface="Maven Pro"/>
              <a:sym typeface="Maven Pro"/>
            </a:endParaRPr>
          </a:p>
        </p:txBody>
      </p:sp>
      <p:sp>
        <p:nvSpPr>
          <p:cNvPr id="93" name="Google Shape;93;p18"/>
          <p:cNvSpPr txBox="1"/>
          <p:nvPr/>
        </p:nvSpPr>
        <p:spPr>
          <a:xfrm>
            <a:off x="2141460" y="3371427"/>
            <a:ext cx="2047172" cy="986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b="1" dirty="0" err="1">
                <a:solidFill>
                  <a:schemeClr val="dk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이해건</a:t>
            </a:r>
            <a:endParaRPr lang="en-US" altLang="ko-KR" sz="2000" b="1" dirty="0">
              <a:solidFill>
                <a:schemeClr val="dk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dirty="0">
                <a:solidFill>
                  <a:schemeClr val="dk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- </a:t>
            </a:r>
            <a:r>
              <a:rPr lang="ko-KR" altLang="en-US" sz="1200" dirty="0">
                <a:solidFill>
                  <a:schemeClr val="dk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팀장</a:t>
            </a:r>
            <a:endParaRPr sz="1200" dirty="0">
              <a:solidFill>
                <a:schemeClr val="dk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  <a:cs typeface="Open Sans"/>
              <a:sym typeface="Open Sans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dirty="0">
              <a:solidFill>
                <a:schemeClr val="dk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7577939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4"/>
          <p:cNvSpPr/>
          <p:nvPr/>
        </p:nvSpPr>
        <p:spPr>
          <a:xfrm>
            <a:off x="4216750" y="767150"/>
            <a:ext cx="648600" cy="911400"/>
          </a:xfrm>
          <a:prstGeom prst="rect">
            <a:avLst/>
          </a:prstGeom>
          <a:solidFill>
            <a:srgbClr val="B3D0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24"/>
          <p:cNvSpPr/>
          <p:nvPr/>
        </p:nvSpPr>
        <p:spPr>
          <a:xfrm>
            <a:off x="430425" y="301725"/>
            <a:ext cx="648600" cy="4558500"/>
          </a:xfrm>
          <a:prstGeom prst="rect">
            <a:avLst/>
          </a:prstGeom>
          <a:solidFill>
            <a:srgbClr val="B3D0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24"/>
          <p:cNvSpPr/>
          <p:nvPr/>
        </p:nvSpPr>
        <p:spPr>
          <a:xfrm>
            <a:off x="8064975" y="292500"/>
            <a:ext cx="648600" cy="4558500"/>
          </a:xfrm>
          <a:prstGeom prst="rect">
            <a:avLst/>
          </a:prstGeom>
          <a:solidFill>
            <a:srgbClr val="B3D0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24"/>
          <p:cNvSpPr txBox="1">
            <a:spLocks noGrp="1"/>
          </p:cNvSpPr>
          <p:nvPr>
            <p:ph type="title" idx="4294967295"/>
          </p:nvPr>
        </p:nvSpPr>
        <p:spPr>
          <a:xfrm>
            <a:off x="2155400" y="2248350"/>
            <a:ext cx="4848600" cy="6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 dirty="0">
                <a:solidFill>
                  <a:srgbClr val="666666"/>
                </a:solidFill>
                <a:latin typeface="Maven Pro" pitchFamily="2" charset="0"/>
                <a:ea typeface="Maven Pro"/>
                <a:cs typeface="Maven Pro"/>
                <a:sym typeface="Maven Pro"/>
              </a:rPr>
              <a:t>2. </a:t>
            </a:r>
            <a:r>
              <a:rPr lang="en-US" sz="3200" b="1" dirty="0">
                <a:solidFill>
                  <a:srgbClr val="666666"/>
                </a:solidFill>
                <a:latin typeface="Maven Pro" pitchFamily="2" charset="0"/>
                <a:ea typeface="Maven Pro"/>
                <a:cs typeface="Maven Pro"/>
                <a:sym typeface="Maven Pro"/>
              </a:rPr>
              <a:t>Develop Plan</a:t>
            </a:r>
            <a:endParaRPr sz="3200" b="1" dirty="0">
              <a:solidFill>
                <a:srgbClr val="666666"/>
              </a:solidFill>
              <a:latin typeface="Maven Pro" pitchFamily="2" charset="0"/>
              <a:ea typeface="Maven Pro"/>
              <a:cs typeface="Maven Pro"/>
              <a:sym typeface="Maven Pro"/>
            </a:endParaRPr>
          </a:p>
        </p:txBody>
      </p:sp>
      <p:sp>
        <p:nvSpPr>
          <p:cNvPr id="168" name="Google Shape;168;p24"/>
          <p:cNvSpPr/>
          <p:nvPr/>
        </p:nvSpPr>
        <p:spPr>
          <a:xfrm>
            <a:off x="2260150" y="2081225"/>
            <a:ext cx="4653900" cy="1002600"/>
          </a:xfrm>
          <a:prstGeom prst="rect">
            <a:avLst/>
          </a:prstGeom>
          <a:noFill/>
          <a:ln w="152400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864332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3742DC8F-B06B-6268-92AE-E96661E4DC8A}"/>
              </a:ext>
            </a:extLst>
          </p:cNvPr>
          <p:cNvSpPr/>
          <p:nvPr/>
        </p:nvSpPr>
        <p:spPr>
          <a:xfrm>
            <a:off x="4855894" y="1334325"/>
            <a:ext cx="3329483" cy="3320130"/>
          </a:xfrm>
          <a:prstGeom prst="roundRect">
            <a:avLst>
              <a:gd name="adj" fmla="val 1109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79A828FE-FA3C-FC81-1651-C495C5AB2483}"/>
              </a:ext>
            </a:extLst>
          </p:cNvPr>
          <p:cNvSpPr/>
          <p:nvPr/>
        </p:nvSpPr>
        <p:spPr>
          <a:xfrm>
            <a:off x="956973" y="1334325"/>
            <a:ext cx="3329483" cy="3320130"/>
          </a:xfrm>
          <a:prstGeom prst="roundRect">
            <a:avLst>
              <a:gd name="adj" fmla="val 147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95" name="Google Shape;95;p18"/>
          <p:cNvCxnSpPr/>
          <p:nvPr/>
        </p:nvCxnSpPr>
        <p:spPr>
          <a:xfrm>
            <a:off x="316050" y="687525"/>
            <a:ext cx="8493900" cy="3900"/>
          </a:xfrm>
          <a:prstGeom prst="straightConnector1">
            <a:avLst/>
          </a:prstGeom>
          <a:noFill/>
          <a:ln w="19050" cap="flat" cmpd="sng">
            <a:solidFill>
              <a:srgbClr val="B6D7A8"/>
            </a:solidFill>
            <a:prstDash val="dot"/>
            <a:round/>
            <a:headEnd type="none" w="sm" len="sm"/>
            <a:tailEnd type="none" w="sm" len="sm"/>
          </a:ln>
        </p:spPr>
      </p:cxnSp>
      <p:sp>
        <p:nvSpPr>
          <p:cNvPr id="97" name="Google Shape;97;p18"/>
          <p:cNvSpPr txBox="1"/>
          <p:nvPr/>
        </p:nvSpPr>
        <p:spPr>
          <a:xfrm>
            <a:off x="629200" y="691425"/>
            <a:ext cx="3942800" cy="3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Maven Pro"/>
                <a:sym typeface="Maven Pro"/>
              </a:rPr>
              <a:t>◾ </a:t>
            </a:r>
            <a:r>
              <a:rPr lang="ko-KR" altLang="en-US" sz="16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Maven Pro"/>
                <a:sym typeface="Maven Pro"/>
              </a:rPr>
              <a:t>기획배경 및 목표</a:t>
            </a:r>
            <a:endParaRPr sz="1600" b="1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  <a:cs typeface="Maven Pro"/>
              <a:sym typeface="Maven Pro"/>
            </a:endParaRPr>
          </a:p>
        </p:txBody>
      </p:sp>
      <p:sp>
        <p:nvSpPr>
          <p:cNvPr id="4" name="Google Shape;94;p18">
            <a:extLst>
              <a:ext uri="{FF2B5EF4-FFF2-40B4-BE49-F238E27FC236}">
                <a16:creationId xmlns:a16="http://schemas.microsoft.com/office/drawing/2014/main" id="{463EDC01-B650-7851-718C-EBAEAEB9B8A3}"/>
              </a:ext>
            </a:extLst>
          </p:cNvPr>
          <p:cNvSpPr txBox="1">
            <a:spLocks/>
          </p:cNvSpPr>
          <p:nvPr/>
        </p:nvSpPr>
        <p:spPr>
          <a:xfrm>
            <a:off x="192400" y="104327"/>
            <a:ext cx="8724600" cy="6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B3D0C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B3D0C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B3D0C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B3D0C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B3D0C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B3D0C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B3D0C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B3D0C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B3D0C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5400">
              <a:buClr>
                <a:schemeClr val="dk2"/>
              </a:buClr>
              <a:buSzPts val="3200"/>
            </a:pPr>
            <a:r>
              <a:rPr lang="en" altLang="ko-KR" sz="3200" b="1" dirty="0">
                <a:solidFill>
                  <a:srgbClr val="666666"/>
                </a:solidFill>
                <a:latin typeface="Maven Pro" pitchFamily="2" charset="0"/>
                <a:ea typeface="Maven Pro"/>
                <a:cs typeface="Maven Pro"/>
                <a:sym typeface="Maven Pro"/>
              </a:rPr>
              <a:t>2. </a:t>
            </a:r>
            <a:r>
              <a:rPr lang="en-US" altLang="ko-KR" sz="3200" b="1" dirty="0">
                <a:solidFill>
                  <a:srgbClr val="666666"/>
                </a:solidFill>
                <a:latin typeface="Maven Pro" pitchFamily="2" charset="0"/>
                <a:ea typeface="Maven Pro"/>
                <a:cs typeface="Maven Pro"/>
                <a:sym typeface="Maven Pro"/>
              </a:rPr>
              <a:t>Develop Plan</a:t>
            </a:r>
            <a:endParaRPr lang="en-US" sz="3200" dirty="0"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2" name="Google Shape;93;p18">
            <a:extLst>
              <a:ext uri="{FF2B5EF4-FFF2-40B4-BE49-F238E27FC236}">
                <a16:creationId xmlns:a16="http://schemas.microsoft.com/office/drawing/2014/main" id="{A3ED7288-CACC-6EAC-4E90-5B97D3A04C11}"/>
              </a:ext>
            </a:extLst>
          </p:cNvPr>
          <p:cNvSpPr txBox="1"/>
          <p:nvPr/>
        </p:nvSpPr>
        <p:spPr>
          <a:xfrm>
            <a:off x="1074429" y="1697321"/>
            <a:ext cx="3095571" cy="26521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500" b="1" dirty="0">
              <a:solidFill>
                <a:schemeClr val="dk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➔"/>
            </a:pPr>
            <a:r>
              <a:rPr lang="ko-KR" altLang="en-US" sz="1400" dirty="0">
                <a:solidFill>
                  <a:schemeClr val="dk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코로나 시대에 집에서 혼자 운동하는 사람들이 많아지며 운동을 도와줄 사이트가 필요</a:t>
            </a:r>
          </a:p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➔"/>
            </a:pPr>
            <a:r>
              <a:rPr lang="ko-KR" altLang="en-US" sz="1400" dirty="0">
                <a:solidFill>
                  <a:schemeClr val="dk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본인이 하려는 운동의 영상을 모아주었으면 좋겠다</a:t>
            </a:r>
          </a:p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➔"/>
            </a:pPr>
            <a:r>
              <a:rPr lang="ko-KR" altLang="en-US" sz="1400" dirty="0">
                <a:solidFill>
                  <a:schemeClr val="dk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다른 사람과 소통하며 운동 </a:t>
            </a:r>
          </a:p>
          <a:p>
            <a:pPr marL="457200" lvl="0" indent="-323850" algn="l" rtl="0">
              <a:lnSpc>
                <a:spcPct val="150000"/>
              </a:lnSpc>
              <a:spcBef>
                <a:spcPts val="170"/>
              </a:spcBef>
              <a:spcAft>
                <a:spcPts val="0"/>
              </a:spcAft>
              <a:buClr>
                <a:schemeClr val="dk1"/>
              </a:buClr>
              <a:buSzPts val="1500"/>
              <a:buChar char="➔"/>
            </a:pPr>
            <a:r>
              <a:rPr lang="ko-KR" altLang="en-US" sz="1400" dirty="0">
                <a:solidFill>
                  <a:schemeClr val="dk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본인의 운동량과 기록이 한눈에 보였으면 좋겠다</a:t>
            </a:r>
            <a:endParaRPr lang="ko-KR" altLang="en-US" dirty="0">
              <a:solidFill>
                <a:schemeClr val="dk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  <a:cs typeface="Open Sans"/>
              <a:sym typeface="Open Sans"/>
            </a:endParaRPr>
          </a:p>
        </p:txBody>
      </p:sp>
      <p:sp>
        <p:nvSpPr>
          <p:cNvPr id="3" name="Google Shape;93;p18">
            <a:extLst>
              <a:ext uri="{FF2B5EF4-FFF2-40B4-BE49-F238E27FC236}">
                <a16:creationId xmlns:a16="http://schemas.microsoft.com/office/drawing/2014/main" id="{B7F5E79B-C62B-9FDF-2318-33196D8AAEEA}"/>
              </a:ext>
            </a:extLst>
          </p:cNvPr>
          <p:cNvSpPr txBox="1"/>
          <p:nvPr/>
        </p:nvSpPr>
        <p:spPr>
          <a:xfrm>
            <a:off x="5088619" y="1802260"/>
            <a:ext cx="2864027" cy="23842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➔"/>
            </a:pPr>
            <a:r>
              <a:rPr lang="en-US" altLang="ko-KR" sz="1400" dirty="0" err="1">
                <a:solidFill>
                  <a:schemeClr val="dk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Youtube</a:t>
            </a:r>
            <a:r>
              <a:rPr lang="ko-KR" altLang="en-US" sz="1400" dirty="0">
                <a:solidFill>
                  <a:schemeClr val="dk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영상을 가져와 운동 종류별로 목록 띄우기</a:t>
            </a:r>
            <a:endParaRPr lang="en-US" altLang="ko-KR" sz="1400" dirty="0">
              <a:solidFill>
                <a:schemeClr val="dk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457200" indent="-323850">
              <a:lnSpc>
                <a:spcPct val="150000"/>
              </a:lnSpc>
              <a:buClr>
                <a:schemeClr val="dk1"/>
              </a:buClr>
              <a:buSzPts val="1500"/>
              <a:buFont typeface="Arial"/>
              <a:buChar char="➔"/>
            </a:pPr>
            <a:r>
              <a:rPr lang="ko-KR" altLang="en-US" dirty="0">
                <a:solidFill>
                  <a:schemeClr val="dk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Open Sans"/>
                <a:sym typeface="Open Sans"/>
              </a:rPr>
              <a:t>회원 관리 시스템을 만들고 로그인 했을 경우에만 필요한 요소 띄우기</a:t>
            </a:r>
            <a:endParaRPr lang="ko-KR" altLang="en-US" sz="1400" dirty="0">
              <a:solidFill>
                <a:schemeClr val="dk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➔"/>
            </a:pPr>
            <a:r>
              <a:rPr lang="ko-KR" altLang="en-US" sz="1400" dirty="0">
                <a:solidFill>
                  <a:schemeClr val="dk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게시판 기능</a:t>
            </a:r>
          </a:p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➔"/>
            </a:pPr>
            <a:r>
              <a:rPr lang="en-US" altLang="ko-KR" dirty="0">
                <a:solidFill>
                  <a:schemeClr val="dk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Open Sans"/>
                <a:sym typeface="Open Sans"/>
              </a:rPr>
              <a:t>1</a:t>
            </a:r>
            <a:r>
              <a:rPr lang="ko-KR" altLang="en-US" dirty="0">
                <a:solidFill>
                  <a:schemeClr val="dk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Open Sans"/>
                <a:sym typeface="Open Sans"/>
              </a:rPr>
              <a:t>년치 운동 기록 한눈에 보기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dirty="0">
              <a:solidFill>
                <a:schemeClr val="dk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dirty="0">
              <a:solidFill>
                <a:schemeClr val="dk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  <a:cs typeface="Open Sans"/>
              <a:sym typeface="Open Sans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DA11ACA6-1320-6D05-42A2-83B5F9A083B9}"/>
              </a:ext>
            </a:extLst>
          </p:cNvPr>
          <p:cNvSpPr/>
          <p:nvPr/>
        </p:nvSpPr>
        <p:spPr>
          <a:xfrm>
            <a:off x="5922388" y="1133318"/>
            <a:ext cx="1196491" cy="540312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>
                <a:solidFill>
                  <a:schemeClr val="dk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목표</a:t>
            </a:r>
            <a:endParaRPr lang="en-US" altLang="ko-KR" sz="1600" b="1" dirty="0">
              <a:solidFill>
                <a:schemeClr val="dk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82B9C767-F0E5-CEF2-54B3-54C0E800CFB5}"/>
              </a:ext>
            </a:extLst>
          </p:cNvPr>
          <p:cNvSpPr/>
          <p:nvPr/>
        </p:nvSpPr>
        <p:spPr>
          <a:xfrm>
            <a:off x="1947177" y="1133318"/>
            <a:ext cx="1349074" cy="540312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dk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기획배경</a:t>
            </a:r>
            <a:endParaRPr lang="en-US" altLang="ko-KR" sz="1600" b="1" dirty="0">
              <a:solidFill>
                <a:schemeClr val="dk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99643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3863ECEE-6429-FE91-166F-9470D835D00A}"/>
              </a:ext>
            </a:extLst>
          </p:cNvPr>
          <p:cNvGrpSpPr/>
          <p:nvPr/>
        </p:nvGrpSpPr>
        <p:grpSpPr>
          <a:xfrm>
            <a:off x="872677" y="3429883"/>
            <a:ext cx="1401566" cy="529624"/>
            <a:chOff x="940720" y="3384551"/>
            <a:chExt cx="1401566" cy="529624"/>
          </a:xfrm>
        </p:grpSpPr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98AD85F2-C7D7-FBFD-CB2B-9BB80086278D}"/>
                </a:ext>
              </a:extLst>
            </p:cNvPr>
            <p:cNvSpPr/>
            <p:nvPr/>
          </p:nvSpPr>
          <p:spPr>
            <a:xfrm>
              <a:off x="940720" y="3416610"/>
              <a:ext cx="1401566" cy="465506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3" name="Google Shape;93;p18"/>
            <p:cNvSpPr txBox="1"/>
            <p:nvPr/>
          </p:nvSpPr>
          <p:spPr>
            <a:xfrm>
              <a:off x="940720" y="3384551"/>
              <a:ext cx="1258791" cy="5296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133350" lvl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</a:pPr>
              <a:r>
                <a:rPr lang="en-US" b="1" dirty="0">
                  <a:solidFill>
                    <a:schemeClr val="dk1"/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  <a:cs typeface="Open Sans"/>
                  <a:sym typeface="Open Sans"/>
                </a:rPr>
                <a:t>Back-end</a:t>
              </a:r>
            </a:p>
          </p:txBody>
        </p:sp>
      </p:grpSp>
      <p:cxnSp>
        <p:nvCxnSpPr>
          <p:cNvPr id="95" name="Google Shape;95;p18"/>
          <p:cNvCxnSpPr/>
          <p:nvPr/>
        </p:nvCxnSpPr>
        <p:spPr>
          <a:xfrm>
            <a:off x="316050" y="687525"/>
            <a:ext cx="8493900" cy="3900"/>
          </a:xfrm>
          <a:prstGeom prst="straightConnector1">
            <a:avLst/>
          </a:prstGeom>
          <a:noFill/>
          <a:ln w="19050" cap="flat" cmpd="sng">
            <a:solidFill>
              <a:srgbClr val="B6D7A8"/>
            </a:solidFill>
            <a:prstDash val="dot"/>
            <a:round/>
            <a:headEnd type="none" w="sm" len="sm"/>
            <a:tailEnd type="none" w="sm" len="sm"/>
          </a:ln>
        </p:spPr>
      </p:cxnSp>
      <p:sp>
        <p:nvSpPr>
          <p:cNvPr id="97" name="Google Shape;97;p18"/>
          <p:cNvSpPr txBox="1"/>
          <p:nvPr/>
        </p:nvSpPr>
        <p:spPr>
          <a:xfrm>
            <a:off x="629200" y="691425"/>
            <a:ext cx="3013800" cy="3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Maven Pro"/>
                <a:sym typeface="Maven Pro"/>
              </a:rPr>
              <a:t>◾ </a:t>
            </a:r>
            <a:r>
              <a:rPr lang="ko-KR" altLang="en-US" sz="16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Maven Pro"/>
                <a:sym typeface="Maven Pro"/>
              </a:rPr>
              <a:t>개발환경 </a:t>
            </a:r>
            <a:r>
              <a:rPr lang="en-US" altLang="ko-KR" sz="16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Maven Pro"/>
                <a:sym typeface="Maven Pro"/>
              </a:rPr>
              <a:t>&amp; </a:t>
            </a:r>
            <a:r>
              <a:rPr lang="ko-KR" altLang="en-US" sz="16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Maven Pro"/>
                <a:sym typeface="Maven Pro"/>
              </a:rPr>
              <a:t>협업 툴</a:t>
            </a:r>
            <a:endParaRPr sz="1600" b="1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  <a:cs typeface="Maven Pro"/>
              <a:sym typeface="Maven Pro"/>
            </a:endParaRPr>
          </a:p>
        </p:txBody>
      </p:sp>
      <p:sp>
        <p:nvSpPr>
          <p:cNvPr id="4" name="Google Shape;94;p18">
            <a:extLst>
              <a:ext uri="{FF2B5EF4-FFF2-40B4-BE49-F238E27FC236}">
                <a16:creationId xmlns:a16="http://schemas.microsoft.com/office/drawing/2014/main" id="{76FD89F6-9D85-9388-8907-4B5431842E72}"/>
              </a:ext>
            </a:extLst>
          </p:cNvPr>
          <p:cNvSpPr txBox="1">
            <a:spLocks/>
          </p:cNvSpPr>
          <p:nvPr/>
        </p:nvSpPr>
        <p:spPr>
          <a:xfrm>
            <a:off x="192400" y="104327"/>
            <a:ext cx="8724600" cy="6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B3D0C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B3D0C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B3D0C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B3D0C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B3D0C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B3D0C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B3D0C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B3D0C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B3D0C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5400">
              <a:buClr>
                <a:schemeClr val="dk2"/>
              </a:buClr>
              <a:buSzPts val="3200"/>
            </a:pPr>
            <a:r>
              <a:rPr lang="en" altLang="ko-KR" sz="3200" b="1" dirty="0">
                <a:solidFill>
                  <a:srgbClr val="666666"/>
                </a:solidFill>
                <a:latin typeface="Maven Pro" pitchFamily="2" charset="0"/>
                <a:ea typeface="Maven Pro"/>
                <a:cs typeface="Maven Pro"/>
                <a:sym typeface="Maven Pro"/>
              </a:rPr>
              <a:t>2. </a:t>
            </a:r>
            <a:r>
              <a:rPr lang="en-US" altLang="ko-KR" sz="3200" b="1" dirty="0">
                <a:solidFill>
                  <a:srgbClr val="666666"/>
                </a:solidFill>
                <a:latin typeface="Maven Pro" pitchFamily="2" charset="0"/>
                <a:ea typeface="Maven Pro"/>
                <a:cs typeface="Maven Pro"/>
                <a:sym typeface="Maven Pro"/>
              </a:rPr>
              <a:t>Develop Plan</a:t>
            </a:r>
            <a:endParaRPr lang="en-US" sz="3200" dirty="0"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48BEB903-D4C9-576F-9133-376D83699B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3698" y="2248350"/>
            <a:ext cx="1249666" cy="6468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501BCD6B-4699-3ED5-3B80-A91CA411F3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3180" y="1761626"/>
            <a:ext cx="1496469" cy="1356549"/>
          </a:xfrm>
          <a:prstGeom prst="rect">
            <a:avLst/>
          </a:prstGeom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85003401-DCB9-3BEB-8586-E847448FAF46}"/>
              </a:ext>
            </a:extLst>
          </p:cNvPr>
          <p:cNvGrpSpPr/>
          <p:nvPr/>
        </p:nvGrpSpPr>
        <p:grpSpPr>
          <a:xfrm>
            <a:off x="3003474" y="1667014"/>
            <a:ext cx="1201883" cy="1449202"/>
            <a:chOff x="6566800" y="1122548"/>
            <a:chExt cx="1788552" cy="2134961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A40A1D8A-38E1-25C0-FA33-7FFBEFC522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5395" t="15764" r="57302" b="26026"/>
            <a:stretch/>
          </p:blipFill>
          <p:spPr>
            <a:xfrm>
              <a:off x="6566800" y="1122548"/>
              <a:ext cx="1788552" cy="1600571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30402666-F63E-D7BA-8456-6AB27821C4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42375" t="28226" r="22798" b="32348"/>
            <a:stretch/>
          </p:blipFill>
          <p:spPr>
            <a:xfrm>
              <a:off x="6898769" y="2723119"/>
              <a:ext cx="1124613" cy="534390"/>
            </a:xfrm>
            <a:prstGeom prst="rect">
              <a:avLst/>
            </a:prstGeom>
          </p:spPr>
        </p:pic>
      </p:grpSp>
      <p:pic>
        <p:nvPicPr>
          <p:cNvPr id="28" name="그림 27">
            <a:extLst>
              <a:ext uri="{FF2B5EF4-FFF2-40B4-BE49-F238E27FC236}">
                <a16:creationId xmlns:a16="http://schemas.microsoft.com/office/drawing/2014/main" id="{3F0FE190-799F-57A4-832E-72563D0D78F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7489" t="13367" r="19232" b="13594"/>
          <a:stretch/>
        </p:blipFill>
        <p:spPr>
          <a:xfrm>
            <a:off x="864052" y="1740824"/>
            <a:ext cx="1410191" cy="1364499"/>
          </a:xfrm>
          <a:prstGeom prst="rect">
            <a:avLst/>
          </a:prstGeom>
        </p:spPr>
      </p:pic>
      <p:grpSp>
        <p:nvGrpSpPr>
          <p:cNvPr id="31" name="그룹 30">
            <a:extLst>
              <a:ext uri="{FF2B5EF4-FFF2-40B4-BE49-F238E27FC236}">
                <a16:creationId xmlns:a16="http://schemas.microsoft.com/office/drawing/2014/main" id="{DBA57EAC-7EAC-EE15-2937-7D7D1A179E1E}"/>
              </a:ext>
            </a:extLst>
          </p:cNvPr>
          <p:cNvGrpSpPr/>
          <p:nvPr/>
        </p:nvGrpSpPr>
        <p:grpSpPr>
          <a:xfrm>
            <a:off x="2903757" y="3429883"/>
            <a:ext cx="1401566" cy="529624"/>
            <a:chOff x="940720" y="3384551"/>
            <a:chExt cx="1401566" cy="529624"/>
          </a:xfrm>
        </p:grpSpPr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68932DB1-85F9-4977-A8DE-C683F7F9517C}"/>
                </a:ext>
              </a:extLst>
            </p:cNvPr>
            <p:cNvSpPr/>
            <p:nvPr/>
          </p:nvSpPr>
          <p:spPr>
            <a:xfrm>
              <a:off x="940720" y="3416610"/>
              <a:ext cx="1401566" cy="465506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Google Shape;93;p18">
              <a:extLst>
                <a:ext uri="{FF2B5EF4-FFF2-40B4-BE49-F238E27FC236}">
                  <a16:creationId xmlns:a16="http://schemas.microsoft.com/office/drawing/2014/main" id="{1365E99B-78E8-8B14-D5A2-2DFE7B206CB8}"/>
                </a:ext>
              </a:extLst>
            </p:cNvPr>
            <p:cNvSpPr txBox="1"/>
            <p:nvPr/>
          </p:nvSpPr>
          <p:spPr>
            <a:xfrm>
              <a:off x="940720" y="3384551"/>
              <a:ext cx="1258791" cy="5296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133350" lvl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</a:pPr>
              <a:r>
                <a:rPr lang="en-US" b="1" dirty="0">
                  <a:solidFill>
                    <a:schemeClr val="dk1"/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  <a:cs typeface="Open Sans"/>
                  <a:sym typeface="Open Sans"/>
                </a:rPr>
                <a:t>Front-end</a:t>
              </a: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0DC0373F-F84A-C342-25D3-7925D967F46D}"/>
              </a:ext>
            </a:extLst>
          </p:cNvPr>
          <p:cNvGrpSpPr/>
          <p:nvPr/>
        </p:nvGrpSpPr>
        <p:grpSpPr>
          <a:xfrm>
            <a:off x="4934837" y="3429883"/>
            <a:ext cx="1401566" cy="529624"/>
            <a:chOff x="940720" y="3384551"/>
            <a:chExt cx="1401566" cy="529624"/>
          </a:xfrm>
        </p:grpSpPr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8FF39E20-1C06-69F4-2FCF-C1939FAEF233}"/>
                </a:ext>
              </a:extLst>
            </p:cNvPr>
            <p:cNvSpPr/>
            <p:nvPr/>
          </p:nvSpPr>
          <p:spPr>
            <a:xfrm>
              <a:off x="940720" y="3416610"/>
              <a:ext cx="1401566" cy="465506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" name="Google Shape;93;p18">
              <a:extLst>
                <a:ext uri="{FF2B5EF4-FFF2-40B4-BE49-F238E27FC236}">
                  <a16:creationId xmlns:a16="http://schemas.microsoft.com/office/drawing/2014/main" id="{A57332C1-09D4-B60F-2C6E-774ECE56E6C1}"/>
                </a:ext>
              </a:extLst>
            </p:cNvPr>
            <p:cNvSpPr txBox="1"/>
            <p:nvPr/>
          </p:nvSpPr>
          <p:spPr>
            <a:xfrm>
              <a:off x="940720" y="3384551"/>
              <a:ext cx="1258791" cy="5296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133350" lvl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</a:pPr>
              <a:r>
                <a:rPr lang="en-US" b="1" dirty="0">
                  <a:solidFill>
                    <a:schemeClr val="dk1"/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  <a:cs typeface="Open Sans"/>
                  <a:sym typeface="Open Sans"/>
                </a:rPr>
                <a:t>Database</a:t>
              </a: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D8580A30-A08B-B902-68A5-1BD7A6A3FB26}"/>
              </a:ext>
            </a:extLst>
          </p:cNvPr>
          <p:cNvGrpSpPr/>
          <p:nvPr/>
        </p:nvGrpSpPr>
        <p:grpSpPr>
          <a:xfrm>
            <a:off x="6860632" y="3429883"/>
            <a:ext cx="1401566" cy="529624"/>
            <a:chOff x="940720" y="3384551"/>
            <a:chExt cx="1401566" cy="529624"/>
          </a:xfrm>
        </p:grpSpPr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EA80726C-3DA3-93DD-8951-53B2A90F5709}"/>
                </a:ext>
              </a:extLst>
            </p:cNvPr>
            <p:cNvSpPr/>
            <p:nvPr/>
          </p:nvSpPr>
          <p:spPr>
            <a:xfrm>
              <a:off x="940720" y="3416610"/>
              <a:ext cx="1401566" cy="465506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Google Shape;93;p18">
              <a:extLst>
                <a:ext uri="{FF2B5EF4-FFF2-40B4-BE49-F238E27FC236}">
                  <a16:creationId xmlns:a16="http://schemas.microsoft.com/office/drawing/2014/main" id="{37820AF0-EA9C-B2C5-4575-70E3AE8F377A}"/>
                </a:ext>
              </a:extLst>
            </p:cNvPr>
            <p:cNvSpPr txBox="1"/>
            <p:nvPr/>
          </p:nvSpPr>
          <p:spPr>
            <a:xfrm>
              <a:off x="940720" y="3384551"/>
              <a:ext cx="1258791" cy="5296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133350" lvl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</a:pPr>
              <a:r>
                <a:rPr lang="ko-KR" altLang="en-US" b="1" dirty="0">
                  <a:solidFill>
                    <a:schemeClr val="dk1"/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  <a:cs typeface="Open Sans"/>
                  <a:sym typeface="Open Sans"/>
                </a:rPr>
                <a:t>협업 툴</a:t>
              </a:r>
              <a:endParaRPr lang="en-US" b="1" dirty="0">
                <a:solidFill>
                  <a:schemeClr val="dk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Open Sans"/>
                <a:sym typeface="Open San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598441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표 10">
            <a:extLst>
              <a:ext uri="{FF2B5EF4-FFF2-40B4-BE49-F238E27FC236}">
                <a16:creationId xmlns:a16="http://schemas.microsoft.com/office/drawing/2014/main" id="{7C66A9B1-DD67-53D1-9276-AF6AB552FB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0470577"/>
              </p:ext>
            </p:extLst>
          </p:nvPr>
        </p:nvGraphicFramePr>
        <p:xfrm>
          <a:off x="954100" y="1261813"/>
          <a:ext cx="7353600" cy="3240557"/>
        </p:xfrm>
        <a:graphic>
          <a:graphicData uri="http://schemas.openxmlformats.org/drawingml/2006/table">
            <a:tbl>
              <a:tblPr firstRow="1" bandRow="1">
                <a:tableStyleId>{6B426BE4-0E7B-451B-B649-0C3525030129}</a:tableStyleId>
              </a:tblPr>
              <a:tblGrid>
                <a:gridCol w="919200">
                  <a:extLst>
                    <a:ext uri="{9D8B030D-6E8A-4147-A177-3AD203B41FA5}">
                      <a16:colId xmlns:a16="http://schemas.microsoft.com/office/drawing/2014/main" val="3131022462"/>
                    </a:ext>
                  </a:extLst>
                </a:gridCol>
                <a:gridCol w="919200">
                  <a:extLst>
                    <a:ext uri="{9D8B030D-6E8A-4147-A177-3AD203B41FA5}">
                      <a16:colId xmlns:a16="http://schemas.microsoft.com/office/drawing/2014/main" val="3891570477"/>
                    </a:ext>
                  </a:extLst>
                </a:gridCol>
                <a:gridCol w="919200">
                  <a:extLst>
                    <a:ext uri="{9D8B030D-6E8A-4147-A177-3AD203B41FA5}">
                      <a16:colId xmlns:a16="http://schemas.microsoft.com/office/drawing/2014/main" val="2234270976"/>
                    </a:ext>
                  </a:extLst>
                </a:gridCol>
                <a:gridCol w="919200">
                  <a:extLst>
                    <a:ext uri="{9D8B030D-6E8A-4147-A177-3AD203B41FA5}">
                      <a16:colId xmlns:a16="http://schemas.microsoft.com/office/drawing/2014/main" val="4053835096"/>
                    </a:ext>
                  </a:extLst>
                </a:gridCol>
                <a:gridCol w="919200">
                  <a:extLst>
                    <a:ext uri="{9D8B030D-6E8A-4147-A177-3AD203B41FA5}">
                      <a16:colId xmlns:a16="http://schemas.microsoft.com/office/drawing/2014/main" val="2062771689"/>
                    </a:ext>
                  </a:extLst>
                </a:gridCol>
                <a:gridCol w="919200">
                  <a:extLst>
                    <a:ext uri="{9D8B030D-6E8A-4147-A177-3AD203B41FA5}">
                      <a16:colId xmlns:a16="http://schemas.microsoft.com/office/drawing/2014/main" val="670704612"/>
                    </a:ext>
                  </a:extLst>
                </a:gridCol>
                <a:gridCol w="919200">
                  <a:extLst>
                    <a:ext uri="{9D8B030D-6E8A-4147-A177-3AD203B41FA5}">
                      <a16:colId xmlns:a16="http://schemas.microsoft.com/office/drawing/2014/main" val="454606534"/>
                    </a:ext>
                  </a:extLst>
                </a:gridCol>
                <a:gridCol w="919200">
                  <a:extLst>
                    <a:ext uri="{9D8B030D-6E8A-4147-A177-3AD203B41FA5}">
                      <a16:colId xmlns:a16="http://schemas.microsoft.com/office/drawing/2014/main" val="2452587968"/>
                    </a:ext>
                  </a:extLst>
                </a:gridCol>
              </a:tblGrid>
              <a:tr h="5316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11/17(</a:t>
                      </a:r>
                      <a:r>
                        <a:rPr lang="ko-KR" altLang="en-US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목</a:t>
                      </a:r>
                      <a:r>
                        <a:rPr lang="en-US" altLang="ko-KR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)</a:t>
                      </a:r>
                      <a:endParaRPr lang="ko-KR" altLang="en-US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11/18</a:t>
                      </a:r>
                      <a:endParaRPr lang="ko-KR" altLang="en-US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11/19</a:t>
                      </a:r>
                      <a:endParaRPr lang="ko-KR" altLang="en-US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11/20</a:t>
                      </a:r>
                      <a:endParaRPr lang="ko-KR" altLang="en-US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11/21</a:t>
                      </a:r>
                      <a:endParaRPr lang="ko-KR" altLang="en-US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11/22</a:t>
                      </a:r>
                      <a:endParaRPr lang="ko-KR" altLang="en-US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11/23</a:t>
                      </a:r>
                      <a:endParaRPr lang="ko-KR" altLang="en-US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11/24</a:t>
                      </a:r>
                      <a:endParaRPr lang="ko-KR" altLang="en-US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80380095"/>
                  </a:ext>
                </a:extLst>
              </a:tr>
              <a:tr h="2708906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99695288"/>
                  </a:ext>
                </a:extLst>
              </a:tr>
            </a:tbl>
          </a:graphicData>
        </a:graphic>
      </p:graphicFrame>
      <p:sp>
        <p:nvSpPr>
          <p:cNvPr id="94" name="Google Shape;94;p18"/>
          <p:cNvSpPr txBox="1">
            <a:spLocks noGrp="1"/>
          </p:cNvSpPr>
          <p:nvPr>
            <p:ph type="title"/>
          </p:nvPr>
        </p:nvSpPr>
        <p:spPr>
          <a:xfrm>
            <a:off x="192400" y="104327"/>
            <a:ext cx="8724600" cy="6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2540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</a:pPr>
            <a:r>
              <a:rPr lang="en" altLang="ko-KR" sz="3200" b="1" dirty="0">
                <a:solidFill>
                  <a:srgbClr val="666666"/>
                </a:solidFill>
                <a:latin typeface="Maven Pro" pitchFamily="2" charset="0"/>
                <a:ea typeface="Maven Pro"/>
                <a:cs typeface="Maven Pro"/>
                <a:sym typeface="Maven Pro"/>
              </a:rPr>
              <a:t>2. </a:t>
            </a:r>
            <a:r>
              <a:rPr lang="en-US" altLang="ko-KR" sz="3200" b="1" dirty="0">
                <a:solidFill>
                  <a:srgbClr val="666666"/>
                </a:solidFill>
                <a:latin typeface="Maven Pro" pitchFamily="2" charset="0"/>
                <a:ea typeface="Maven Pro"/>
                <a:cs typeface="Maven Pro"/>
                <a:sym typeface="Maven Pro"/>
              </a:rPr>
              <a:t>Develop Plan</a:t>
            </a:r>
            <a:endParaRPr sz="3200" dirty="0"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cxnSp>
        <p:nvCxnSpPr>
          <p:cNvPr id="95" name="Google Shape;95;p18"/>
          <p:cNvCxnSpPr/>
          <p:nvPr/>
        </p:nvCxnSpPr>
        <p:spPr>
          <a:xfrm>
            <a:off x="316050" y="687525"/>
            <a:ext cx="8493900" cy="3900"/>
          </a:xfrm>
          <a:prstGeom prst="straightConnector1">
            <a:avLst/>
          </a:prstGeom>
          <a:noFill/>
          <a:ln w="19050" cap="flat" cmpd="sng">
            <a:solidFill>
              <a:srgbClr val="B6D7A8"/>
            </a:solidFill>
            <a:prstDash val="dot"/>
            <a:round/>
            <a:headEnd type="none" w="sm" len="sm"/>
            <a:tailEnd type="none" w="sm" len="sm"/>
          </a:ln>
        </p:spPr>
      </p:cxnSp>
      <p:sp>
        <p:nvSpPr>
          <p:cNvPr id="97" name="Google Shape;97;p18"/>
          <p:cNvSpPr txBox="1"/>
          <p:nvPr/>
        </p:nvSpPr>
        <p:spPr>
          <a:xfrm>
            <a:off x="629200" y="691425"/>
            <a:ext cx="3013800" cy="3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Maven Pro"/>
                <a:sym typeface="Maven Pro"/>
              </a:rPr>
              <a:t>◾ </a:t>
            </a:r>
            <a:r>
              <a:rPr lang="ko-KR" altLang="en-US" sz="16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Maven Pro"/>
                <a:sym typeface="Maven Pro"/>
              </a:rPr>
              <a:t>진행 계획 일정</a:t>
            </a:r>
            <a:endParaRPr sz="1600" b="1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  <a:cs typeface="Maven Pro"/>
              <a:sym typeface="Maven Pro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722ADEE-595C-F7BF-7983-B4A5EDE479F1}"/>
              </a:ext>
            </a:extLst>
          </p:cNvPr>
          <p:cNvSpPr/>
          <p:nvPr/>
        </p:nvSpPr>
        <p:spPr>
          <a:xfrm>
            <a:off x="947172" y="1983574"/>
            <a:ext cx="1851445" cy="191938"/>
          </a:xfrm>
          <a:prstGeom prst="rect">
            <a:avLst/>
          </a:prstGeom>
          <a:solidFill>
            <a:srgbClr val="2C98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아이디어 회의 및 구체화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4D29B58-ECD6-FC5E-5AAB-A1A0C082FCF4}"/>
              </a:ext>
            </a:extLst>
          </p:cNvPr>
          <p:cNvSpPr/>
          <p:nvPr/>
        </p:nvSpPr>
        <p:spPr>
          <a:xfrm>
            <a:off x="1872894" y="2312055"/>
            <a:ext cx="926636" cy="335892"/>
          </a:xfrm>
          <a:prstGeom prst="rect">
            <a:avLst/>
          </a:prstGeom>
          <a:solidFill>
            <a:srgbClr val="2696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설계서 및 사양서 작성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61D1F01-59C6-6882-20E9-7806C181CB5B}"/>
              </a:ext>
            </a:extLst>
          </p:cNvPr>
          <p:cNvSpPr/>
          <p:nvPr/>
        </p:nvSpPr>
        <p:spPr>
          <a:xfrm>
            <a:off x="2798617" y="2766350"/>
            <a:ext cx="2750128" cy="191938"/>
          </a:xfrm>
          <a:prstGeom prst="rect">
            <a:avLst/>
          </a:prstGeom>
          <a:solidFill>
            <a:srgbClr val="3EB0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기본 기능 구현</a:t>
            </a:r>
            <a:r>
              <a:rPr lang="en-US" altLang="ko-KR" sz="1000" dirty="0"/>
              <a:t>(Back</a:t>
            </a:r>
            <a:r>
              <a:rPr lang="ko-KR" altLang="en-US" sz="1000" dirty="0"/>
              <a:t> </a:t>
            </a:r>
            <a:r>
              <a:rPr lang="en-US" altLang="ko-KR" sz="1000" dirty="0"/>
              <a:t>&amp;</a:t>
            </a:r>
            <a:r>
              <a:rPr lang="ko-KR" altLang="en-US" sz="1000" dirty="0"/>
              <a:t> </a:t>
            </a:r>
            <a:r>
              <a:rPr lang="en-US" altLang="ko-KR" sz="1000" dirty="0"/>
              <a:t>Front)</a:t>
            </a:r>
            <a:endParaRPr lang="ko-KR" altLang="en-US" sz="1000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9CC9DDC-E59E-F3BB-F7A7-AB523C560868}"/>
              </a:ext>
            </a:extLst>
          </p:cNvPr>
          <p:cNvSpPr/>
          <p:nvPr/>
        </p:nvSpPr>
        <p:spPr>
          <a:xfrm>
            <a:off x="4630900" y="3117862"/>
            <a:ext cx="1832245" cy="191938"/>
          </a:xfrm>
          <a:prstGeom prst="rect">
            <a:avLst/>
          </a:prstGeom>
          <a:solidFill>
            <a:srgbClr val="3772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추가 기능 구현</a:t>
            </a:r>
            <a:r>
              <a:rPr lang="en-US" altLang="ko-KR" sz="1000" dirty="0"/>
              <a:t>(Back</a:t>
            </a:r>
            <a:r>
              <a:rPr lang="ko-KR" altLang="en-US" sz="1000" dirty="0"/>
              <a:t> </a:t>
            </a:r>
            <a:r>
              <a:rPr lang="en-US" altLang="ko-KR" sz="1000" dirty="0"/>
              <a:t>&amp;</a:t>
            </a:r>
            <a:r>
              <a:rPr lang="ko-KR" altLang="en-US" sz="1000" dirty="0"/>
              <a:t> </a:t>
            </a:r>
            <a:r>
              <a:rPr lang="en-US" altLang="ko-KR" sz="1000" dirty="0"/>
              <a:t>Front)</a:t>
            </a:r>
            <a:endParaRPr lang="ko-KR" altLang="en-US" sz="1000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0C21B74-55C4-56B8-25F9-45BEAFB79BBF}"/>
              </a:ext>
            </a:extLst>
          </p:cNvPr>
          <p:cNvSpPr/>
          <p:nvPr/>
        </p:nvSpPr>
        <p:spPr>
          <a:xfrm>
            <a:off x="5553949" y="3496702"/>
            <a:ext cx="1832245" cy="191938"/>
          </a:xfrm>
          <a:prstGeom prst="rect">
            <a:avLst/>
          </a:prstGeom>
          <a:solidFill>
            <a:srgbClr val="787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세부 </a:t>
            </a:r>
            <a:r>
              <a:rPr lang="ko-KR" altLang="en-US" sz="1000"/>
              <a:t>기능 마무리</a:t>
            </a:r>
            <a:endParaRPr lang="ko-KR" altLang="en-US" sz="1000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239FED5-BD96-C079-E471-5B61C80E0077}"/>
              </a:ext>
            </a:extLst>
          </p:cNvPr>
          <p:cNvSpPr/>
          <p:nvPr/>
        </p:nvSpPr>
        <p:spPr>
          <a:xfrm>
            <a:off x="6463144" y="3845696"/>
            <a:ext cx="1832245" cy="191938"/>
          </a:xfrm>
          <a:prstGeom prst="rect">
            <a:avLst/>
          </a:prstGeom>
          <a:solidFill>
            <a:srgbClr val="6F6F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/>
              <a:t>발표 준비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740748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5" name="Google Shape;95;p18"/>
          <p:cNvCxnSpPr/>
          <p:nvPr/>
        </p:nvCxnSpPr>
        <p:spPr>
          <a:xfrm>
            <a:off x="316050" y="687525"/>
            <a:ext cx="8493900" cy="3900"/>
          </a:xfrm>
          <a:prstGeom prst="straightConnector1">
            <a:avLst/>
          </a:prstGeom>
          <a:noFill/>
          <a:ln w="19050" cap="flat" cmpd="sng">
            <a:solidFill>
              <a:srgbClr val="B6D7A8"/>
            </a:solidFill>
            <a:prstDash val="dot"/>
            <a:round/>
            <a:headEnd type="none" w="sm" len="sm"/>
            <a:tailEnd type="none" w="sm" len="sm"/>
          </a:ln>
        </p:spPr>
      </p:cxnSp>
      <p:sp>
        <p:nvSpPr>
          <p:cNvPr id="97" name="Google Shape;97;p18"/>
          <p:cNvSpPr txBox="1"/>
          <p:nvPr/>
        </p:nvSpPr>
        <p:spPr>
          <a:xfrm>
            <a:off x="629200" y="691425"/>
            <a:ext cx="3013800" cy="3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Maven Pro"/>
                <a:sym typeface="Maven Pro"/>
              </a:rPr>
              <a:t>◾ </a:t>
            </a:r>
            <a:r>
              <a:rPr lang="ko-KR" altLang="en-US" sz="1600" b="1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Maven Pro"/>
                <a:sym typeface="Maven Pro"/>
              </a:rPr>
              <a:t>유즈케이스</a:t>
            </a:r>
            <a:r>
              <a:rPr lang="ko-KR" altLang="en-US" sz="16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Maven Pro"/>
                <a:sym typeface="Maven Pro"/>
              </a:rPr>
              <a:t> 다이어그램</a:t>
            </a:r>
            <a:endParaRPr sz="1600" b="1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  <a:cs typeface="Maven Pro"/>
              <a:sym typeface="Maven Pro"/>
            </a:endParaRPr>
          </a:p>
        </p:txBody>
      </p:sp>
      <p:sp>
        <p:nvSpPr>
          <p:cNvPr id="4" name="Google Shape;94;p18">
            <a:extLst>
              <a:ext uri="{FF2B5EF4-FFF2-40B4-BE49-F238E27FC236}">
                <a16:creationId xmlns:a16="http://schemas.microsoft.com/office/drawing/2014/main" id="{76FD89F6-9D85-9388-8907-4B5431842E72}"/>
              </a:ext>
            </a:extLst>
          </p:cNvPr>
          <p:cNvSpPr txBox="1">
            <a:spLocks/>
          </p:cNvSpPr>
          <p:nvPr/>
        </p:nvSpPr>
        <p:spPr>
          <a:xfrm>
            <a:off x="192400" y="104327"/>
            <a:ext cx="8724600" cy="6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B3D0C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B3D0C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B3D0C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B3D0C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B3D0C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B3D0C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B3D0C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B3D0C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B3D0C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5400">
              <a:buClr>
                <a:schemeClr val="dk2"/>
              </a:buClr>
              <a:buSzPts val="3200"/>
            </a:pPr>
            <a:r>
              <a:rPr lang="en" altLang="ko-KR" sz="3200" b="1" dirty="0">
                <a:solidFill>
                  <a:srgbClr val="666666"/>
                </a:solidFill>
                <a:latin typeface="Maven Pro" pitchFamily="2" charset="0"/>
                <a:ea typeface="Maven Pro"/>
                <a:cs typeface="Maven Pro"/>
                <a:sym typeface="Maven Pro"/>
              </a:rPr>
              <a:t>2. </a:t>
            </a:r>
            <a:r>
              <a:rPr lang="en-US" altLang="ko-KR" sz="3200" b="1" dirty="0">
                <a:solidFill>
                  <a:srgbClr val="666666"/>
                </a:solidFill>
                <a:latin typeface="Maven Pro" pitchFamily="2" charset="0"/>
                <a:ea typeface="Maven Pro"/>
                <a:cs typeface="Maven Pro"/>
                <a:sym typeface="Maven Pro"/>
              </a:rPr>
              <a:t>Develop Plan</a:t>
            </a:r>
            <a:endParaRPr lang="en-US" sz="3200" dirty="0"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9DE52388-5B2D-08A9-EDD6-D27A7B91F5FB}"/>
              </a:ext>
            </a:extLst>
          </p:cNvPr>
          <p:cNvSpPr/>
          <p:nvPr/>
        </p:nvSpPr>
        <p:spPr>
          <a:xfrm>
            <a:off x="3876213" y="1140327"/>
            <a:ext cx="702369" cy="38281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로그인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A29ED31E-BC4B-F76E-85A9-DF016561E768}"/>
              </a:ext>
            </a:extLst>
          </p:cNvPr>
          <p:cNvSpPr/>
          <p:nvPr/>
        </p:nvSpPr>
        <p:spPr>
          <a:xfrm>
            <a:off x="5286879" y="901988"/>
            <a:ext cx="1016000" cy="355834"/>
          </a:xfrm>
          <a:prstGeom prst="round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SELFIT</a:t>
            </a:r>
            <a:endParaRPr lang="ko-KR" altLang="en-US" dirty="0">
              <a:solidFill>
                <a:schemeClr val="tx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3E70188-8A66-0FA1-FAA2-2652AF1D566E}"/>
              </a:ext>
            </a:extLst>
          </p:cNvPr>
          <p:cNvSpPr/>
          <p:nvPr/>
        </p:nvSpPr>
        <p:spPr>
          <a:xfrm>
            <a:off x="3686921" y="877506"/>
            <a:ext cx="4340256" cy="391230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6240CF-1E32-AFD7-A9D6-8A40115DF18F}"/>
              </a:ext>
            </a:extLst>
          </p:cNvPr>
          <p:cNvSpPr txBox="1"/>
          <p:nvPr/>
        </p:nvSpPr>
        <p:spPr>
          <a:xfrm>
            <a:off x="2061320" y="3052274"/>
            <a:ext cx="804335" cy="304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사용자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0D348831-5D54-9919-6860-12A4CCF78653}"/>
              </a:ext>
            </a:extLst>
          </p:cNvPr>
          <p:cNvGrpSpPr/>
          <p:nvPr/>
        </p:nvGrpSpPr>
        <p:grpSpPr>
          <a:xfrm>
            <a:off x="2192555" y="2191186"/>
            <a:ext cx="516467" cy="742950"/>
            <a:chOff x="804333" y="2319868"/>
            <a:chExt cx="516467" cy="846665"/>
          </a:xfrm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0E761947-5DCE-993E-886B-EDBD9692F6DF}"/>
                </a:ext>
              </a:extLst>
            </p:cNvPr>
            <p:cNvSpPr/>
            <p:nvPr/>
          </p:nvSpPr>
          <p:spPr>
            <a:xfrm>
              <a:off x="922866" y="2319868"/>
              <a:ext cx="304801" cy="3048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1CC16EF2-C19D-9F61-E53F-E26FBD463EFF}"/>
                </a:ext>
              </a:extLst>
            </p:cNvPr>
            <p:cNvCxnSpPr>
              <a:cxnSpLocks/>
              <a:stCxn id="8" idx="4"/>
            </p:cNvCxnSpPr>
            <p:nvPr/>
          </p:nvCxnSpPr>
          <p:spPr>
            <a:xfrm>
              <a:off x="1075267" y="2624668"/>
              <a:ext cx="0" cy="338665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E094A717-8ED5-D142-4C85-75798905C74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10165" y="2963333"/>
              <a:ext cx="165102" cy="20320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4CCD8600-2B7B-337D-C64C-2EF3A95776DC}"/>
                </a:ext>
              </a:extLst>
            </p:cNvPr>
            <p:cNvCxnSpPr>
              <a:cxnSpLocks/>
            </p:cNvCxnSpPr>
            <p:nvPr/>
          </p:nvCxnSpPr>
          <p:spPr>
            <a:xfrm>
              <a:off x="1075267" y="2963333"/>
              <a:ext cx="152400" cy="20320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0D15D845-2B48-AFB6-4A75-B6B8C71D876A}"/>
                </a:ext>
              </a:extLst>
            </p:cNvPr>
            <p:cNvCxnSpPr>
              <a:cxnSpLocks/>
            </p:cNvCxnSpPr>
            <p:nvPr/>
          </p:nvCxnSpPr>
          <p:spPr>
            <a:xfrm>
              <a:off x="804333" y="2760133"/>
              <a:ext cx="516467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4" name="타원 13">
            <a:extLst>
              <a:ext uri="{FF2B5EF4-FFF2-40B4-BE49-F238E27FC236}">
                <a16:creationId xmlns:a16="http://schemas.microsoft.com/office/drawing/2014/main" id="{D56C3D33-739F-782A-0CEB-128A3BDA3D5F}"/>
              </a:ext>
            </a:extLst>
          </p:cNvPr>
          <p:cNvSpPr/>
          <p:nvPr/>
        </p:nvSpPr>
        <p:spPr>
          <a:xfrm>
            <a:off x="3845734" y="1614260"/>
            <a:ext cx="876542" cy="38281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회원가입</a:t>
            </a: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6D94825C-E382-2522-45F1-D6EF785C07A6}"/>
              </a:ext>
            </a:extLst>
          </p:cNvPr>
          <p:cNvSpPr/>
          <p:nvPr/>
        </p:nvSpPr>
        <p:spPr>
          <a:xfrm>
            <a:off x="3845734" y="2117525"/>
            <a:ext cx="821266" cy="409265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비디오를 연다</a:t>
            </a: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38731453-BF5A-3BCB-8917-55E1C76BBA97}"/>
              </a:ext>
            </a:extLst>
          </p:cNvPr>
          <p:cNvSpPr/>
          <p:nvPr/>
        </p:nvSpPr>
        <p:spPr>
          <a:xfrm>
            <a:off x="5319954" y="3688471"/>
            <a:ext cx="901337" cy="409265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운동을 기록한다</a:t>
            </a: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2A03487C-7E6D-9423-E2F2-D05A55A3C424}"/>
              </a:ext>
            </a:extLst>
          </p:cNvPr>
          <p:cNvSpPr/>
          <p:nvPr/>
        </p:nvSpPr>
        <p:spPr>
          <a:xfrm>
            <a:off x="3876213" y="3688471"/>
            <a:ext cx="1012894" cy="409265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운동기록을 확인한다</a:t>
            </a: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6EC573AB-61EE-8841-24E7-9556AC5C5A09}"/>
              </a:ext>
            </a:extLst>
          </p:cNvPr>
          <p:cNvSpPr/>
          <p:nvPr/>
        </p:nvSpPr>
        <p:spPr>
          <a:xfrm>
            <a:off x="5550422" y="1357052"/>
            <a:ext cx="1164335" cy="409265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err="1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찜한</a:t>
            </a:r>
            <a:r>
              <a:rPr lang="ko-KR" altLang="en-US" sz="9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비디오를 연다</a:t>
            </a: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3F5959D4-8CEE-50BC-97A7-F3FB33864CE3}"/>
              </a:ext>
            </a:extLst>
          </p:cNvPr>
          <p:cNvSpPr/>
          <p:nvPr/>
        </p:nvSpPr>
        <p:spPr>
          <a:xfrm>
            <a:off x="3843554" y="4196356"/>
            <a:ext cx="1209281" cy="409265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다른 </a:t>
            </a:r>
            <a:r>
              <a:rPr lang="ko-KR" altLang="en-US" sz="90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사용자를 </a:t>
            </a:r>
            <a:r>
              <a:rPr lang="ko-KR" altLang="en-US" sz="900" dirty="0" err="1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팔로우한다</a:t>
            </a:r>
            <a:endParaRPr lang="ko-KR" altLang="en-US" sz="900" dirty="0">
              <a:solidFill>
                <a:schemeClr val="tx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5E290234-06BA-156B-ACC3-AF9D0746C81B}"/>
              </a:ext>
            </a:extLst>
          </p:cNvPr>
          <p:cNvSpPr/>
          <p:nvPr/>
        </p:nvSpPr>
        <p:spPr>
          <a:xfrm>
            <a:off x="5562238" y="4253805"/>
            <a:ext cx="1318105" cy="409265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다른 사용자를 </a:t>
            </a:r>
            <a:r>
              <a:rPr lang="ko-KR" altLang="en-US" sz="900" dirty="0" err="1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언팔로우한다</a:t>
            </a:r>
            <a:endParaRPr lang="ko-KR" altLang="en-US" sz="900" dirty="0">
              <a:solidFill>
                <a:schemeClr val="tx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028BE1B3-C25A-D3CF-200F-AF2B802EE4A9}"/>
              </a:ext>
            </a:extLst>
          </p:cNvPr>
          <p:cNvSpPr/>
          <p:nvPr/>
        </p:nvSpPr>
        <p:spPr>
          <a:xfrm>
            <a:off x="6600973" y="2093259"/>
            <a:ext cx="998822" cy="409265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비디오찜을</a:t>
            </a:r>
            <a:r>
              <a:rPr lang="ko-KR" altLang="en-US" sz="9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해제한다</a:t>
            </a: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30666B88-FF66-9FE2-350F-030E949910E2}"/>
              </a:ext>
            </a:extLst>
          </p:cNvPr>
          <p:cNvSpPr/>
          <p:nvPr/>
        </p:nvSpPr>
        <p:spPr>
          <a:xfrm>
            <a:off x="6645523" y="2607238"/>
            <a:ext cx="1241556" cy="409265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게시글을 수정</a:t>
            </a:r>
            <a:r>
              <a:rPr lang="en-US" altLang="ko-KR" sz="9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</a:t>
            </a:r>
            <a:r>
              <a:rPr lang="ko-KR" altLang="en-US" sz="9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삭제한다</a:t>
            </a: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5CB85864-A2A8-1DB0-7283-6346DD131ED4}"/>
              </a:ext>
            </a:extLst>
          </p:cNvPr>
          <p:cNvSpPr/>
          <p:nvPr/>
        </p:nvSpPr>
        <p:spPr>
          <a:xfrm>
            <a:off x="5286878" y="2597737"/>
            <a:ext cx="851441" cy="409265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게시글을 작성한다</a:t>
            </a: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DB2D89D3-19F6-C8D3-1BC2-A455DEA958EB}"/>
              </a:ext>
            </a:extLst>
          </p:cNvPr>
          <p:cNvSpPr/>
          <p:nvPr/>
        </p:nvSpPr>
        <p:spPr>
          <a:xfrm>
            <a:off x="6714757" y="3176685"/>
            <a:ext cx="1187066" cy="409265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댓글을 수정</a:t>
            </a:r>
            <a:r>
              <a:rPr lang="en-US" altLang="ko-KR" sz="9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</a:t>
            </a:r>
            <a:r>
              <a:rPr lang="ko-KR" altLang="en-US" sz="9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삭제한다</a:t>
            </a: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19FB90F5-252E-5BA1-D3CE-5844E1BC741D}"/>
              </a:ext>
            </a:extLst>
          </p:cNvPr>
          <p:cNvSpPr/>
          <p:nvPr/>
        </p:nvSpPr>
        <p:spPr>
          <a:xfrm>
            <a:off x="5166401" y="3156090"/>
            <a:ext cx="866861" cy="409265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댓글을 작성한다</a:t>
            </a: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70D40FF3-250A-F873-9EFD-B9990B2DCE1E}"/>
              </a:ext>
            </a:extLst>
          </p:cNvPr>
          <p:cNvSpPr/>
          <p:nvPr/>
        </p:nvSpPr>
        <p:spPr>
          <a:xfrm>
            <a:off x="5166402" y="2110537"/>
            <a:ext cx="901337" cy="409265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비디오를 </a:t>
            </a:r>
            <a:r>
              <a:rPr lang="ko-KR" altLang="en-US" sz="900" dirty="0" err="1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찜한다</a:t>
            </a:r>
            <a:endParaRPr lang="ko-KR" altLang="en-US" sz="900" dirty="0">
              <a:solidFill>
                <a:schemeClr val="tx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364BAC14-5988-A076-5F8B-FD4751E9E029}"/>
              </a:ext>
            </a:extLst>
          </p:cNvPr>
          <p:cNvCxnSpPr>
            <a:stCxn id="2" idx="2"/>
          </p:cNvCxnSpPr>
          <p:nvPr/>
        </p:nvCxnSpPr>
        <p:spPr>
          <a:xfrm flipH="1">
            <a:off x="2840254" y="1331736"/>
            <a:ext cx="1035959" cy="13204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5416FA4D-8922-B3B3-3CF0-C09F0487EFB1}"/>
              </a:ext>
            </a:extLst>
          </p:cNvPr>
          <p:cNvCxnSpPr>
            <a:cxnSpLocks/>
            <a:stCxn id="14" idx="2"/>
          </p:cNvCxnSpPr>
          <p:nvPr/>
        </p:nvCxnSpPr>
        <p:spPr>
          <a:xfrm flipH="1">
            <a:off x="2842434" y="1805669"/>
            <a:ext cx="1003300" cy="84650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FD7D75A9-B213-8AB1-B0E1-B190C9573504}"/>
              </a:ext>
            </a:extLst>
          </p:cNvPr>
          <p:cNvCxnSpPr>
            <a:cxnSpLocks/>
            <a:stCxn id="15" idx="2"/>
          </p:cNvCxnSpPr>
          <p:nvPr/>
        </p:nvCxnSpPr>
        <p:spPr>
          <a:xfrm flipH="1">
            <a:off x="2858775" y="2322158"/>
            <a:ext cx="986959" cy="33002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614D9CD5-C861-328C-19C2-ADCAF2491F6C}"/>
              </a:ext>
            </a:extLst>
          </p:cNvPr>
          <p:cNvCxnSpPr>
            <a:cxnSpLocks/>
          </p:cNvCxnSpPr>
          <p:nvPr/>
        </p:nvCxnSpPr>
        <p:spPr>
          <a:xfrm flipH="1" flipV="1">
            <a:off x="2844228" y="2658610"/>
            <a:ext cx="996886" cy="1501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3F51B526-ED27-934D-AA3D-13A3D1788343}"/>
              </a:ext>
            </a:extLst>
          </p:cNvPr>
          <p:cNvCxnSpPr>
            <a:cxnSpLocks/>
          </p:cNvCxnSpPr>
          <p:nvPr/>
        </p:nvCxnSpPr>
        <p:spPr>
          <a:xfrm flipH="1" flipV="1">
            <a:off x="2855039" y="2658610"/>
            <a:ext cx="1017558" cy="65529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FFEFAB21-CFCB-4E7B-AAFD-3D5D191B1FA1}"/>
              </a:ext>
            </a:extLst>
          </p:cNvPr>
          <p:cNvCxnSpPr>
            <a:cxnSpLocks/>
            <a:stCxn id="18" idx="2"/>
          </p:cNvCxnSpPr>
          <p:nvPr/>
        </p:nvCxnSpPr>
        <p:spPr>
          <a:xfrm flipH="1" flipV="1">
            <a:off x="2854415" y="2652178"/>
            <a:ext cx="1021798" cy="124092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3F5BAFE6-31D7-DC23-A6AC-3812F5F37548}"/>
              </a:ext>
            </a:extLst>
          </p:cNvPr>
          <p:cNvCxnSpPr>
            <a:cxnSpLocks/>
            <a:stCxn id="23" idx="2"/>
          </p:cNvCxnSpPr>
          <p:nvPr/>
        </p:nvCxnSpPr>
        <p:spPr>
          <a:xfrm flipH="1" flipV="1">
            <a:off x="2858775" y="2652178"/>
            <a:ext cx="984779" cy="174881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55F904CF-4224-D530-4B91-DDCC6E53C9D3}"/>
              </a:ext>
            </a:extLst>
          </p:cNvPr>
          <p:cNvCxnSpPr>
            <a:cxnSpLocks/>
            <a:stCxn id="15" idx="7"/>
            <a:endCxn id="19" idx="2"/>
          </p:cNvCxnSpPr>
          <p:nvPr/>
        </p:nvCxnSpPr>
        <p:spPr>
          <a:xfrm flipV="1">
            <a:off x="4546728" y="1561685"/>
            <a:ext cx="1003694" cy="615775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A9BB0E52-E3A8-4FB8-5D6A-664871F299CC}"/>
              </a:ext>
            </a:extLst>
          </p:cNvPr>
          <p:cNvCxnSpPr>
            <a:cxnSpLocks/>
            <a:stCxn id="42" idx="2"/>
            <a:endCxn id="15" idx="6"/>
          </p:cNvCxnSpPr>
          <p:nvPr/>
        </p:nvCxnSpPr>
        <p:spPr>
          <a:xfrm flipH="1">
            <a:off x="4667000" y="2315170"/>
            <a:ext cx="499402" cy="6988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E885C648-8E14-F31F-5C79-410EC377BE95}"/>
              </a:ext>
            </a:extLst>
          </p:cNvPr>
          <p:cNvCxnSpPr>
            <a:cxnSpLocks/>
            <a:stCxn id="26" idx="2"/>
            <a:endCxn id="27" idx="6"/>
          </p:cNvCxnSpPr>
          <p:nvPr/>
        </p:nvCxnSpPr>
        <p:spPr>
          <a:xfrm flipH="1" flipV="1">
            <a:off x="6138319" y="2802370"/>
            <a:ext cx="507204" cy="9501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91299202-028C-3CD3-FAAD-76E505203459}"/>
              </a:ext>
            </a:extLst>
          </p:cNvPr>
          <p:cNvCxnSpPr>
            <a:cxnSpLocks/>
            <a:stCxn id="25" idx="2"/>
            <a:endCxn id="42" idx="6"/>
          </p:cNvCxnSpPr>
          <p:nvPr/>
        </p:nvCxnSpPr>
        <p:spPr>
          <a:xfrm flipH="1">
            <a:off x="6067739" y="2297892"/>
            <a:ext cx="533234" cy="17278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7B790105-176D-61F1-4441-25A948797715}"/>
              </a:ext>
            </a:extLst>
          </p:cNvPr>
          <p:cNvCxnSpPr>
            <a:cxnSpLocks/>
            <a:stCxn id="40" idx="2"/>
            <a:endCxn id="41" idx="6"/>
          </p:cNvCxnSpPr>
          <p:nvPr/>
        </p:nvCxnSpPr>
        <p:spPr>
          <a:xfrm flipH="1" flipV="1">
            <a:off x="6033262" y="3360723"/>
            <a:ext cx="681495" cy="20595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8D620B83-4993-FEA7-4657-B5C78383DE16}"/>
              </a:ext>
            </a:extLst>
          </p:cNvPr>
          <p:cNvCxnSpPr>
            <a:cxnSpLocks/>
            <a:stCxn id="17" idx="2"/>
            <a:endCxn id="18" idx="6"/>
          </p:cNvCxnSpPr>
          <p:nvPr/>
        </p:nvCxnSpPr>
        <p:spPr>
          <a:xfrm flipH="1">
            <a:off x="4889107" y="3893104"/>
            <a:ext cx="430847" cy="0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3FCE184E-54CE-CBFF-D636-E2368F1525D1}"/>
              </a:ext>
            </a:extLst>
          </p:cNvPr>
          <p:cNvCxnSpPr>
            <a:cxnSpLocks/>
            <a:stCxn id="24" idx="2"/>
            <a:endCxn id="23" idx="6"/>
          </p:cNvCxnSpPr>
          <p:nvPr/>
        </p:nvCxnSpPr>
        <p:spPr>
          <a:xfrm flipH="1" flipV="1">
            <a:off x="5052835" y="4400989"/>
            <a:ext cx="509403" cy="57449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EF5FA313-060A-20E4-60F9-E349F26C01FA}"/>
              </a:ext>
            </a:extLst>
          </p:cNvPr>
          <p:cNvSpPr/>
          <p:nvPr/>
        </p:nvSpPr>
        <p:spPr>
          <a:xfrm rot="19568516">
            <a:off x="4940394" y="1593937"/>
            <a:ext cx="588795" cy="1189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extend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FCD5485F-059A-B575-1633-3E32AEE37C18}"/>
              </a:ext>
            </a:extLst>
          </p:cNvPr>
          <p:cNvSpPr/>
          <p:nvPr/>
        </p:nvSpPr>
        <p:spPr>
          <a:xfrm>
            <a:off x="6053001" y="2151300"/>
            <a:ext cx="588795" cy="1189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include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72BD8C4A-AADB-508A-10D9-DE9BC4BB7520}"/>
              </a:ext>
            </a:extLst>
          </p:cNvPr>
          <p:cNvSpPr/>
          <p:nvPr/>
        </p:nvSpPr>
        <p:spPr>
          <a:xfrm>
            <a:off x="4629183" y="2164747"/>
            <a:ext cx="588795" cy="1189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include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F8442225-C0BD-AB5A-6CD5-D516E9F9E48E}"/>
              </a:ext>
            </a:extLst>
          </p:cNvPr>
          <p:cNvSpPr/>
          <p:nvPr/>
        </p:nvSpPr>
        <p:spPr>
          <a:xfrm>
            <a:off x="6114128" y="2664684"/>
            <a:ext cx="588795" cy="1189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include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4DD22F37-10E6-0514-07C4-C48F32899278}"/>
              </a:ext>
            </a:extLst>
          </p:cNvPr>
          <p:cNvSpPr/>
          <p:nvPr/>
        </p:nvSpPr>
        <p:spPr>
          <a:xfrm>
            <a:off x="6094696" y="3216669"/>
            <a:ext cx="588795" cy="1189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include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FBFAB05C-EC5F-D673-10B9-238D61C998D8}"/>
              </a:ext>
            </a:extLst>
          </p:cNvPr>
          <p:cNvSpPr/>
          <p:nvPr/>
        </p:nvSpPr>
        <p:spPr>
          <a:xfrm>
            <a:off x="4810133" y="3745452"/>
            <a:ext cx="588795" cy="1189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include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41DF0435-9E75-486D-6909-DE811537AB25}"/>
              </a:ext>
            </a:extLst>
          </p:cNvPr>
          <p:cNvSpPr/>
          <p:nvPr/>
        </p:nvSpPr>
        <p:spPr>
          <a:xfrm rot="358844">
            <a:off x="5028442" y="4283862"/>
            <a:ext cx="588795" cy="1189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include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51915621-236B-7727-96E8-81725C515F57}"/>
              </a:ext>
            </a:extLst>
          </p:cNvPr>
          <p:cNvSpPr/>
          <p:nvPr/>
        </p:nvSpPr>
        <p:spPr>
          <a:xfrm>
            <a:off x="3872035" y="3123127"/>
            <a:ext cx="706547" cy="409265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댓글을 읽는다</a:t>
            </a:r>
            <a:endParaRPr lang="ko-KR" altLang="en-US" sz="900" dirty="0">
              <a:solidFill>
                <a:schemeClr val="tx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90FA5151-0D92-0E6B-10C7-CDA0CEE15720}"/>
              </a:ext>
            </a:extLst>
          </p:cNvPr>
          <p:cNvCxnSpPr>
            <a:cxnSpLocks/>
            <a:stCxn id="41" idx="2"/>
          </p:cNvCxnSpPr>
          <p:nvPr/>
        </p:nvCxnSpPr>
        <p:spPr>
          <a:xfrm flipH="1" flipV="1">
            <a:off x="4578582" y="3327994"/>
            <a:ext cx="587819" cy="32729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타원 65">
            <a:extLst>
              <a:ext uri="{FF2B5EF4-FFF2-40B4-BE49-F238E27FC236}">
                <a16:creationId xmlns:a16="http://schemas.microsoft.com/office/drawing/2014/main" id="{BA862253-221E-562C-0C71-4E3F6D8EB42B}"/>
              </a:ext>
            </a:extLst>
          </p:cNvPr>
          <p:cNvSpPr/>
          <p:nvPr/>
        </p:nvSpPr>
        <p:spPr>
          <a:xfrm>
            <a:off x="3840960" y="2617880"/>
            <a:ext cx="851441" cy="409265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게시글을 읽는다</a:t>
            </a:r>
          </a:p>
        </p:txBody>
      </p: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D544D258-9B41-B184-2091-16061C8FF7A4}"/>
              </a:ext>
            </a:extLst>
          </p:cNvPr>
          <p:cNvCxnSpPr>
            <a:cxnSpLocks/>
            <a:stCxn id="27" idx="2"/>
          </p:cNvCxnSpPr>
          <p:nvPr/>
        </p:nvCxnSpPr>
        <p:spPr>
          <a:xfrm flipH="1">
            <a:off x="4700185" y="2802370"/>
            <a:ext cx="586693" cy="33329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37A08BF8-53CC-7EE5-A5FE-604C8CB24468}"/>
              </a:ext>
            </a:extLst>
          </p:cNvPr>
          <p:cNvCxnSpPr>
            <a:cxnSpLocks/>
            <a:stCxn id="42" idx="0"/>
          </p:cNvCxnSpPr>
          <p:nvPr/>
        </p:nvCxnSpPr>
        <p:spPr>
          <a:xfrm flipV="1">
            <a:off x="5617071" y="1714085"/>
            <a:ext cx="85751" cy="396452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026D46F8-56A5-0A60-3D91-F58C2EE5DF0B}"/>
              </a:ext>
            </a:extLst>
          </p:cNvPr>
          <p:cNvSpPr/>
          <p:nvPr/>
        </p:nvSpPr>
        <p:spPr>
          <a:xfrm>
            <a:off x="4693801" y="2640932"/>
            <a:ext cx="588795" cy="1189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include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E06B648B-0439-939D-823D-815186C59144}"/>
              </a:ext>
            </a:extLst>
          </p:cNvPr>
          <p:cNvSpPr/>
          <p:nvPr/>
        </p:nvSpPr>
        <p:spPr>
          <a:xfrm>
            <a:off x="4596034" y="3197915"/>
            <a:ext cx="588795" cy="1189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include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8BAD0C1C-4B01-DEDB-0927-CA49DC9C7A17}"/>
              </a:ext>
            </a:extLst>
          </p:cNvPr>
          <p:cNvSpPr/>
          <p:nvPr/>
        </p:nvSpPr>
        <p:spPr>
          <a:xfrm>
            <a:off x="5590056" y="1878960"/>
            <a:ext cx="588795" cy="1189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include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8654745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898</TotalTime>
  <Words>1718</Words>
  <Application>Microsoft Office PowerPoint</Application>
  <PresentationFormat>화면 슬라이드 쇼(16:9)</PresentationFormat>
  <Paragraphs>221</Paragraphs>
  <Slides>23</Slides>
  <Notes>23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33" baseType="lpstr">
      <vt:lpstr>배달의민족 한나체 Air</vt:lpstr>
      <vt:lpstr>나눔스퀘어_ac ExtraBold</vt:lpstr>
      <vt:lpstr>나눔스퀘어라운드 Regular</vt:lpstr>
      <vt:lpstr>배달의민족 한나체 Pro</vt:lpstr>
      <vt:lpstr>Arial</vt:lpstr>
      <vt:lpstr>나눔스퀘어_ac Bold</vt:lpstr>
      <vt:lpstr>Maven Pro</vt:lpstr>
      <vt:lpstr>나눔스퀘어_ac</vt:lpstr>
      <vt:lpstr>나눔스퀘어 ExtraBold</vt:lpstr>
      <vt:lpstr>Simple Light</vt:lpstr>
      <vt:lpstr>최종 관통 프로젝트 혼자서, 또 스스로 - SELFIT</vt:lpstr>
      <vt:lpstr>Contents</vt:lpstr>
      <vt:lpstr>Team</vt:lpstr>
      <vt:lpstr>Team</vt:lpstr>
      <vt:lpstr>2. Develop Plan</vt:lpstr>
      <vt:lpstr>PowerPoint 프레젠테이션</vt:lpstr>
      <vt:lpstr>PowerPoint 프레젠테이션</vt:lpstr>
      <vt:lpstr>2. Develop Plan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3. Result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4. Comment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새만금 수상 태양광 발전사업 환경영향평가의 현황과 문제점</dc:title>
  <dc:creator>염선재</dc:creator>
  <cp:lastModifiedBy>염 선재</cp:lastModifiedBy>
  <cp:revision>12</cp:revision>
  <dcterms:modified xsi:type="dcterms:W3CDTF">2022-11-24T18:12:03Z</dcterms:modified>
</cp:coreProperties>
</file>